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26"/>
  </p:notesMasterIdLst>
  <p:sldIdLst>
    <p:sldId id="256" r:id="rId2"/>
    <p:sldId id="257" r:id="rId3"/>
    <p:sldId id="258" r:id="rId4"/>
    <p:sldId id="260" r:id="rId5"/>
    <p:sldId id="262" r:id="rId6"/>
    <p:sldId id="263" r:id="rId7"/>
    <p:sldId id="295" r:id="rId8"/>
    <p:sldId id="294" r:id="rId9"/>
    <p:sldId id="288" r:id="rId10"/>
    <p:sldId id="296" r:id="rId11"/>
    <p:sldId id="297" r:id="rId12"/>
    <p:sldId id="265" r:id="rId13"/>
    <p:sldId id="266" r:id="rId14"/>
    <p:sldId id="267" r:id="rId15"/>
    <p:sldId id="268" r:id="rId16"/>
    <p:sldId id="269" r:id="rId17"/>
    <p:sldId id="273" r:id="rId18"/>
    <p:sldId id="276" r:id="rId19"/>
    <p:sldId id="277" r:id="rId20"/>
    <p:sldId id="289" r:id="rId21"/>
    <p:sldId id="291" r:id="rId22"/>
    <p:sldId id="292" r:id="rId23"/>
    <p:sldId id="293" r:id="rId24"/>
    <p:sldId id="29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92" d="100"/>
          <a:sy n="92" d="100"/>
        </p:scale>
        <p:origin x="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0EA968-BB22-40C4-8FB0-5A4AD3EDE06F}" type="datetimeFigureOut">
              <a:rPr lang="en-US" smtClean="0"/>
              <a:t>9/3/2014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E1ED2-DD0C-42CF-A53F-E5F63A02956B}" type="slidenum">
              <a:rPr lang="en-US" smtClean="0"/>
              <a:t>‹#›</a:t>
            </a:fld>
            <a:endParaRPr lang="en-US"/>
          </a:p>
        </p:txBody>
      </p:sp>
    </p:spTree>
    <p:extLst>
      <p:ext uri="{BB962C8B-B14F-4D97-AF65-F5344CB8AC3E}">
        <p14:creationId xmlns:p14="http://schemas.microsoft.com/office/powerpoint/2010/main" val="417693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690B33-8B5B-4324-AE8A-44A63AAB6E9F}" type="slidenum">
              <a:rPr lang="en-US"/>
              <a:pPr/>
              <a:t>4</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a:t>James Madison described this arrangement (and the intent of the Framers) in Federalist No. 45. He wrote, “The powers delegated by the proposed Constitution to the Federal Government are few and defined. Those which are to remain to the State Governments are numerous and indefinite.</a:t>
            </a:r>
          </a:p>
        </p:txBody>
      </p:sp>
    </p:spTree>
    <p:extLst>
      <p:ext uri="{BB962C8B-B14F-4D97-AF65-F5344CB8AC3E}">
        <p14:creationId xmlns:p14="http://schemas.microsoft.com/office/powerpoint/2010/main" val="2805316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B9172A-B0AF-49AE-9404-8CDE3C44F132}" type="slidenum">
              <a:rPr lang="en-US"/>
              <a:pPr/>
              <a:t>5</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55883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C5A096-3B83-4636-B0D6-223E11A0A2B0}" type="slidenum">
              <a:rPr lang="en-US"/>
              <a:pPr/>
              <a:t>6</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18855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ea typeface="ＭＳ Ｐゴシック" panose="020B0600070205080204" pitchFamily="34" charset="-128"/>
              </a:rPr>
              <a:t>Video Suggestion:</a:t>
            </a:r>
          </a:p>
          <a:p>
            <a:pPr eaLnBrk="1" hangingPunct="1">
              <a:spcBef>
                <a:spcPct val="0"/>
              </a:spcBef>
            </a:pPr>
            <a:r>
              <a:rPr lang="en-US" altLang="en-US" smtClean="0">
                <a:ea typeface="ＭＳ Ｐゴシック" panose="020B0600070205080204" pitchFamily="34" charset="-128"/>
              </a:rPr>
              <a:t>The blame game and the bickering between federal officials and state and local officials in the aftermath of Katrina ultimately cost FEMA Director Michael Brown his job. In this video from </a:t>
            </a:r>
            <a:r>
              <a:rPr lang="en-US" altLang="en-US" i="1" smtClean="0">
                <a:ea typeface="ＭＳ Ｐゴシック" panose="020B0600070205080204" pitchFamily="34" charset="-128"/>
              </a:rPr>
              <a:t>The Daily Show with Jon Stewart</a:t>
            </a:r>
            <a:r>
              <a:rPr lang="en-US" altLang="en-US" smtClean="0">
                <a:ea typeface="ＭＳ Ｐゴシック" panose="020B0600070205080204" pitchFamily="34" charset="-128"/>
              </a:rPr>
              <a:t> (www.thedailyshow.com/watch/wed-september-28-2005/headlines---mike-and-the-mad-dogs), notice how Brown is careful to blame state and local officials in Louisiana for the government</a:t>
            </a:r>
            <a:r>
              <a:rPr lang="ja-JP" altLang="en-US" smtClean="0">
                <a:ea typeface="ＭＳ Ｐゴシック" panose="020B0600070205080204" pitchFamily="34" charset="-128"/>
              </a:rPr>
              <a:t>’</a:t>
            </a:r>
            <a:r>
              <a:rPr lang="en-US" altLang="ja-JP" smtClean="0">
                <a:ea typeface="ＭＳ Ｐゴシック" panose="020B0600070205080204" pitchFamily="34" charset="-128"/>
              </a:rPr>
              <a:t>s slow response, and how members of Congress (some of whom represent communities on the Gulf Coast) blame Brown and FEMA. The public was largely confused by all of the bickering, in part because the federal relationship is a complicated one that is not well understood by most citizens. By the time Hurricane Sandy hit the New Jersey shore in 2012, President Obama and Chris Christie, governor of New Jersey; Andrew Cuomo, governor of New York; and Michael Bloomberg, mayor of New York City had clearly taken note. They worked together very closely in the midst of a heated presidential election despite coming from opposing partisan camps. Note how different the take on federal coordination was on </a:t>
            </a:r>
            <a:r>
              <a:rPr lang="en-US" altLang="ja-JP" i="1" smtClean="0">
                <a:ea typeface="ＭＳ Ｐゴシック" panose="020B0600070205080204" pitchFamily="34" charset="-128"/>
              </a:rPr>
              <a:t>The Daily Show</a:t>
            </a:r>
            <a:r>
              <a:rPr lang="en-US" altLang="ja-JP" smtClean="0">
                <a:ea typeface="ＭＳ Ｐゴシック" panose="020B0600070205080204" pitchFamily="34" charset="-128"/>
              </a:rPr>
              <a:t>’s</a:t>
            </a:r>
            <a:r>
              <a:rPr lang="en-US" altLang="ja-JP" i="1" smtClean="0">
                <a:ea typeface="ＭＳ Ｐゴシック" panose="020B0600070205080204" pitchFamily="34" charset="-128"/>
              </a:rPr>
              <a:t> </a:t>
            </a:r>
            <a:r>
              <a:rPr lang="en-US" altLang="ja-JP" smtClean="0">
                <a:ea typeface="ＭＳ Ｐゴシック" panose="020B0600070205080204" pitchFamily="34" charset="-128"/>
              </a:rPr>
              <a:t>coverage in the aftermath of Hurricane Sandy (http://www.thedailyshow.com/watch/wed-october-31-2012/a-daily-show-tribute-to-institutional-competence).</a:t>
            </a:r>
            <a:endParaRPr lang="en-US" altLang="en-US" smtClean="0">
              <a:ea typeface="ＭＳ Ｐゴシック" panose="020B0600070205080204" pitchFamily="34" charset="-128"/>
            </a:endParaRP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24A3563-D937-480A-A063-6880FCD64D55}" type="slidenum">
              <a:rPr lang="en-US" altLang="en-US"/>
              <a:pPr>
                <a:spcBef>
                  <a:spcPct val="0"/>
                </a:spcBef>
              </a:pPr>
              <a:t>9</a:t>
            </a:fld>
            <a:endParaRPr lang="en-US" altLang="en-US"/>
          </a:p>
        </p:txBody>
      </p:sp>
    </p:spTree>
    <p:extLst>
      <p:ext uri="{BB962C8B-B14F-4D97-AF65-F5344CB8AC3E}">
        <p14:creationId xmlns:p14="http://schemas.microsoft.com/office/powerpoint/2010/main" val="119712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05853F-3123-45D0-905B-1501514AB096}" type="slidenum">
              <a:rPr lang="en-US"/>
              <a:pPr/>
              <a:t>12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52967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381345-4FE3-4A45-ADD8-5AD79FD8F809}" type="slidenum">
              <a:rPr lang="en-US"/>
              <a:pPr/>
              <a:t>13</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82880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12F334-00FB-44E6-B54D-F823B1F5A7DA}" type="slidenum">
              <a:rPr lang="en-US"/>
              <a:pPr/>
              <a:t>14</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en-US" dirty="0" smtClean="0"/>
              <a:t>Scores of fishermen gathered Wednesday in Portsmouth, New Hampshire, to hear the vote of the New England Fishery Management Council, which has since submitted its recommendations to the federal government.</a:t>
            </a:r>
          </a:p>
          <a:p>
            <a:r>
              <a:rPr lang="en-US" dirty="0" smtClean="0"/>
              <a:t>"We're doomed, as they say," said fisherman Dennis </a:t>
            </a:r>
            <a:r>
              <a:rPr lang="en-US" dirty="0" err="1" smtClean="0"/>
              <a:t>Robillard</a:t>
            </a:r>
            <a:r>
              <a:rPr lang="en-US" dirty="0" smtClean="0"/>
              <a:t>, whose voice wavered as he acknowledged that his boat, the Julie Ann II, is now up for sale.</a:t>
            </a:r>
          </a:p>
          <a:p>
            <a:r>
              <a:rPr lang="en-US" dirty="0" smtClean="0"/>
              <a:t>"I'm getting out. It just doesn't make any sense to me anymore."</a:t>
            </a:r>
          </a:p>
          <a:p>
            <a:r>
              <a:rPr lang="en-US" dirty="0" smtClean="0"/>
              <a:t>The council also voted to cut 55% of cod catch rates in Georges Bank, an expansive area near Cape Cod, which was named by a 17th century British explorer after discovering an abundance of the ground fish.</a:t>
            </a:r>
          </a:p>
          <a:p>
            <a:r>
              <a:rPr lang="en-US" dirty="0" smtClean="0"/>
              <a:t>If approved by the Commerce Department, fishermen catch rates will drop to about 3,550 metric tons of cod in the Gulf of Maine and Georges Bank.</a:t>
            </a:r>
          </a:p>
          <a:p>
            <a:r>
              <a:rPr lang="en-US" dirty="0" smtClean="0"/>
              <a:t>A decade ago, they could net around 20,000. (2013)</a:t>
            </a:r>
          </a:p>
          <a:p>
            <a:endParaRPr lang="en-US" dirty="0"/>
          </a:p>
        </p:txBody>
      </p:sp>
    </p:spTree>
    <p:extLst>
      <p:ext uri="{BB962C8B-B14F-4D97-AF65-F5344CB8AC3E}">
        <p14:creationId xmlns:p14="http://schemas.microsoft.com/office/powerpoint/2010/main" val="3554115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A8673-B1AB-486F-A119-332489BC26E2}" type="slidenum">
              <a:rPr lang="en-US"/>
              <a:pPr/>
              <a:t>15</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74788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0A7665-16E8-4872-B8A3-C5DC07B86BD0}" type="slidenum">
              <a:rPr lang="en-US"/>
              <a:pPr/>
              <a:t>16</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r>
              <a:rPr lang="en-US"/>
              <a:t>Example from the text: Mothers Against Drunk Driving (MADD) and federal highway monies.</a:t>
            </a:r>
          </a:p>
          <a:p>
            <a:endParaRPr lang="en-US"/>
          </a:p>
          <a:p>
            <a:r>
              <a:rPr lang="en-US"/>
              <a:t>Classic example: Civil rights; some preferences regionally concentrated.</a:t>
            </a:r>
          </a:p>
        </p:txBody>
      </p:sp>
    </p:spTree>
    <p:extLst>
      <p:ext uri="{BB962C8B-B14F-4D97-AF65-F5344CB8AC3E}">
        <p14:creationId xmlns:p14="http://schemas.microsoft.com/office/powerpoint/2010/main" val="807689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5CA4F5-B5A8-4073-834E-1497E42EF7E6}" type="slidenum">
              <a:rPr lang="en-US"/>
              <a:pPr/>
              <a:t>17</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r>
              <a:rPr lang="en-US"/>
              <a:t>The original intent was simply to have the national government prevale when both governmetns were acting in a constitutionall correct manner.</a:t>
            </a:r>
          </a:p>
          <a:p>
            <a:endParaRPr lang="en-US"/>
          </a:p>
          <a:p>
            <a:r>
              <a:rPr lang="en-US"/>
              <a:t>Created to avoid impasses rather than to cede the oteh national government borad, preemptive authority over the states.</a:t>
            </a:r>
          </a:p>
        </p:txBody>
      </p:sp>
    </p:spTree>
    <p:extLst>
      <p:ext uri="{BB962C8B-B14F-4D97-AF65-F5344CB8AC3E}">
        <p14:creationId xmlns:p14="http://schemas.microsoft.com/office/powerpoint/2010/main" val="1842358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0C4663-5E65-4A96-9B79-425A9B822F3C}" type="slidenum">
              <a:rPr lang="en-US"/>
              <a:pPr/>
              <a:t>18</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dirty="0"/>
              <a:t>Example is the commerce clause.</a:t>
            </a:r>
          </a:p>
          <a:p>
            <a:r>
              <a:rPr lang="en-US" dirty="0"/>
              <a:t>Nation’s economy quite integrated</a:t>
            </a:r>
            <a:r>
              <a:rPr lang="en-US" dirty="0" smtClean="0"/>
              <a:t>.</a:t>
            </a:r>
          </a:p>
          <a:p>
            <a:endParaRPr lang="en-US" dirty="0" smtClean="0"/>
          </a:p>
          <a:p>
            <a:r>
              <a:rPr lang="en-US" dirty="0" smtClean="0"/>
              <a:t>McCulloch (affirmed implied powers)</a:t>
            </a:r>
          </a:p>
          <a:p>
            <a:r>
              <a:rPr lang="en-US" dirty="0" smtClean="0"/>
              <a:t>Gibbons – New York Could not grant a monopoly to Fulton Steamboat company – established the supremacy of the national government in all matters affecting interstate commerce.</a:t>
            </a:r>
          </a:p>
          <a:p>
            <a:endParaRPr lang="en-US" dirty="0"/>
          </a:p>
        </p:txBody>
      </p:sp>
    </p:spTree>
    <p:extLst>
      <p:ext uri="{BB962C8B-B14F-4D97-AF65-F5344CB8AC3E}">
        <p14:creationId xmlns:p14="http://schemas.microsoft.com/office/powerpoint/2010/main" val="2877587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48356-098B-4917-8404-30DD8BC5CA5F}" type="slidenum">
              <a:rPr lang="en-US"/>
              <a:pPr/>
              <a:t>19</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45522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B3CA29F-000D-4D9D-8F16-8295AC7755BE}" type="datetimeFigureOut">
              <a:rPr lang="en-US" smtClean="0"/>
              <a:t>9/3/2014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3727488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CA29F-000D-4D9D-8F16-8295AC7755BE}" type="datetimeFigureOut">
              <a:rPr lang="en-US" smtClean="0"/>
              <a:t>9/3/2014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140190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B3CA29F-000D-4D9D-8F16-8295AC7755BE}" type="datetimeFigureOut">
              <a:rPr lang="en-US" smtClean="0"/>
              <a:t>9/3/2014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5CAA9643-F5F9-4A3E-8E5C-7FD04D588977}" type="slidenum">
              <a:rPr lang="en-US" smtClean="0"/>
              <a:t>‹#›</a:t>
            </a:fld>
            <a:endParaRPr lang="en-US"/>
          </a:p>
        </p:txBody>
      </p:sp>
    </p:spTree>
    <p:extLst>
      <p:ext uri="{BB962C8B-B14F-4D97-AF65-F5344CB8AC3E}">
        <p14:creationId xmlns:p14="http://schemas.microsoft.com/office/powerpoint/2010/main" val="37122541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3CA29F-000D-4D9D-8F16-8295AC7755BE}" type="datetimeFigureOut">
              <a:rPr lang="en-US" smtClean="0"/>
              <a:t>9/3/2014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930594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CA29F-000D-4D9D-8F16-8295AC7755BE}" type="datetimeFigureOut">
              <a:rPr lang="en-US" smtClean="0"/>
              <a:t>9/3/2014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2684808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3CA29F-000D-4D9D-8F16-8295AC7755BE}" type="datetimeFigureOut">
              <a:rPr lang="en-US" smtClean="0"/>
              <a:t>9/3/2014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2328025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3CA29F-000D-4D9D-8F16-8295AC7755BE}" type="datetimeFigureOut">
              <a:rPr lang="en-US" smtClean="0"/>
              <a:t>9/3/2014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528443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3CA29F-000D-4D9D-8F16-8295AC7755BE}" type="datetimeFigureOut">
              <a:rPr lang="en-US" smtClean="0"/>
              <a:t>9/3/2014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545574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3CA29F-000D-4D9D-8F16-8295AC7755BE}" type="datetimeFigureOut">
              <a:rPr lang="en-US" smtClean="0"/>
              <a:t>9/3/2014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297220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CA29F-000D-4D9D-8F16-8295AC7755BE}" type="datetimeFigureOut">
              <a:rPr lang="en-US" smtClean="0"/>
              <a:t>9/3/2014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2187923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B3CA29F-000D-4D9D-8F16-8295AC7755BE}" type="datetimeFigureOut">
              <a:rPr lang="en-US" smtClean="0"/>
              <a:t>9/3/2014</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5CAA9643-F5F9-4A3E-8E5C-7FD04D588977}" type="slidenum">
              <a:rPr lang="en-US" smtClean="0"/>
              <a:t>‹#›</a:t>
            </a:fld>
            <a:endParaRPr lang="en-US"/>
          </a:p>
        </p:txBody>
      </p:sp>
    </p:spTree>
    <p:extLst>
      <p:ext uri="{BB962C8B-B14F-4D97-AF65-F5344CB8AC3E}">
        <p14:creationId xmlns:p14="http://schemas.microsoft.com/office/powerpoint/2010/main" val="2461947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B3CA29F-000D-4D9D-8F16-8295AC7755BE}" type="datetimeFigureOut">
              <a:rPr lang="en-US" smtClean="0"/>
              <a:t>9/3/2014</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5CAA9643-F5F9-4A3E-8E5C-7FD04D588977}" type="slidenum">
              <a:rPr lang="en-US" smtClean="0"/>
              <a:t>‹#›</a:t>
            </a:fld>
            <a:endParaRPr lang="en-US"/>
          </a:p>
        </p:txBody>
      </p:sp>
    </p:spTree>
    <p:extLst>
      <p:ext uri="{BB962C8B-B14F-4D97-AF65-F5344CB8AC3E}">
        <p14:creationId xmlns:p14="http://schemas.microsoft.com/office/powerpoint/2010/main" val="362701142"/>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Federalism</a:t>
            </a:r>
            <a:endParaRPr lang="en-US" dirty="0"/>
          </a:p>
        </p:txBody>
      </p:sp>
      <p:sp>
        <p:nvSpPr>
          <p:cNvPr id="3" name="Subtitle 2"/>
          <p:cNvSpPr>
            <a:spLocks noGrp="1"/>
          </p:cNvSpPr>
          <p:nvPr>
            <p:ph type="subTitle" idx="1"/>
          </p:nvPr>
        </p:nvSpPr>
        <p:spPr>
          <a:xfrm>
            <a:off x="1362974" y="3996250"/>
            <a:ext cx="9305026" cy="2007735"/>
          </a:xfrm>
        </p:spPr>
        <p:txBody>
          <a:bodyPr>
            <a:normAutofit/>
          </a:bodyPr>
          <a:lstStyle/>
          <a:p>
            <a:r>
              <a:rPr lang="en-US" sz="3000" dirty="0" smtClean="0"/>
              <a:t>POSC 1101—Fall 2014</a:t>
            </a:r>
          </a:p>
          <a:p>
            <a:r>
              <a:rPr lang="en-US" sz="3000" dirty="0" err="1" smtClean="0"/>
              <a:t>Lowi</a:t>
            </a:r>
            <a:r>
              <a:rPr lang="en-US" sz="3000" dirty="0" smtClean="0"/>
              <a:t> et al. </a:t>
            </a:r>
          </a:p>
          <a:p>
            <a:r>
              <a:rPr lang="en-US" sz="3000" dirty="0" smtClean="0"/>
              <a:t>Chapter 3</a:t>
            </a:r>
          </a:p>
          <a:p>
            <a:endParaRPr lang="en-US" dirty="0"/>
          </a:p>
        </p:txBody>
      </p:sp>
    </p:spTree>
    <p:extLst>
      <p:ext uri="{BB962C8B-B14F-4D97-AF65-F5344CB8AC3E}">
        <p14:creationId xmlns:p14="http://schemas.microsoft.com/office/powerpoint/2010/main" val="1465926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federalism?</a:t>
            </a:r>
            <a:endParaRPr lang="en-US" dirty="0"/>
          </a:p>
        </p:txBody>
      </p:sp>
      <p:sp>
        <p:nvSpPr>
          <p:cNvPr id="3" name="Content Placeholder 2"/>
          <p:cNvSpPr>
            <a:spLocks noGrp="1"/>
          </p:cNvSpPr>
          <p:nvPr>
            <p:ph idx="1"/>
          </p:nvPr>
        </p:nvSpPr>
        <p:spPr>
          <a:xfrm>
            <a:off x="293298" y="2011679"/>
            <a:ext cx="11542144" cy="4665165"/>
          </a:xfrm>
        </p:spPr>
        <p:txBody>
          <a:bodyPr>
            <a:normAutofit fontScale="92500" lnSpcReduction="20000"/>
          </a:bodyPr>
          <a:lstStyle/>
          <a:p>
            <a:r>
              <a:rPr lang="en-US" sz="3500" dirty="0" smtClean="0"/>
              <a:t>Unitary System</a:t>
            </a:r>
          </a:p>
          <a:p>
            <a:pPr lvl="1"/>
            <a:r>
              <a:rPr lang="en-US" sz="3000" dirty="0" smtClean="0"/>
              <a:t>Power held by a central authority at the national level</a:t>
            </a:r>
          </a:p>
          <a:p>
            <a:pPr lvl="1"/>
            <a:r>
              <a:rPr lang="en-US" sz="3000" dirty="0" err="1" smtClean="0"/>
              <a:t>Exp</a:t>
            </a:r>
            <a:r>
              <a:rPr lang="en-US" sz="3000" dirty="0" smtClean="0"/>
              <a:t>: Most governments in the world</a:t>
            </a:r>
          </a:p>
          <a:p>
            <a:r>
              <a:rPr lang="en-US" sz="3500" dirty="0" smtClean="0"/>
              <a:t>Confederation System</a:t>
            </a:r>
          </a:p>
          <a:p>
            <a:pPr lvl="1"/>
            <a:r>
              <a:rPr lang="en-US" sz="3000" dirty="0" smtClean="0"/>
              <a:t>Power held by units at the lower levels (i.e. provinces or states)</a:t>
            </a:r>
          </a:p>
          <a:p>
            <a:pPr lvl="1"/>
            <a:r>
              <a:rPr lang="en-US" sz="3000" dirty="0" err="1" smtClean="0"/>
              <a:t>Exp</a:t>
            </a:r>
            <a:r>
              <a:rPr lang="en-US" sz="3000" dirty="0" smtClean="0"/>
              <a:t>: US under Articles of Confederation; Confederate States of America (CSA)</a:t>
            </a:r>
            <a:endParaRPr lang="en-US" sz="3000" dirty="0"/>
          </a:p>
          <a:p>
            <a:r>
              <a:rPr lang="en-US" sz="3000" dirty="0"/>
              <a:t>Federalism is a hybrid arrangement that mixes elements of a confederation (lower level has real power) and a unitary  (national level monopolizes constitutional authority) government</a:t>
            </a:r>
            <a:r>
              <a:rPr lang="en-US" sz="3500" dirty="0" smtClean="0"/>
              <a:t>.</a:t>
            </a:r>
          </a:p>
          <a:p>
            <a:r>
              <a:rPr lang="en-US" sz="3000" dirty="0" smtClean="0"/>
              <a:t>What about local governments (i.e. cities, counties)? </a:t>
            </a:r>
            <a:endParaRPr lang="en-US" sz="3000" dirty="0"/>
          </a:p>
          <a:p>
            <a:endParaRPr lang="en-US" sz="3000" dirty="0" smtClean="0"/>
          </a:p>
        </p:txBody>
      </p:sp>
      <p:pic>
        <p:nvPicPr>
          <p:cNvPr id="8194" name="Picture 2" descr="http://www.ekantipur.com/uploads/tkp/news/2010/gallery_07_08/page6_201007090906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7266" y="280598"/>
            <a:ext cx="3024996" cy="2268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004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American-style federalism</a:t>
            </a:r>
            <a:endParaRPr lang="en-US" dirty="0"/>
          </a:p>
        </p:txBody>
      </p:sp>
      <p:sp>
        <p:nvSpPr>
          <p:cNvPr id="3" name="Content Placeholder 2"/>
          <p:cNvSpPr>
            <a:spLocks noGrp="1"/>
          </p:cNvSpPr>
          <p:nvPr>
            <p:ph idx="1"/>
          </p:nvPr>
        </p:nvSpPr>
        <p:spPr>
          <a:xfrm>
            <a:off x="120771" y="1792936"/>
            <a:ext cx="11857404" cy="4935668"/>
          </a:xfrm>
        </p:spPr>
        <p:txBody>
          <a:bodyPr>
            <a:noAutofit/>
          </a:bodyPr>
          <a:lstStyle/>
          <a:p>
            <a:r>
              <a:rPr lang="en-US" sz="2800" dirty="0"/>
              <a:t>Throughout US history, power has vacillated between the federal government and the states.</a:t>
            </a:r>
          </a:p>
          <a:p>
            <a:pPr lvl="1"/>
            <a:r>
              <a:rPr lang="en-US" sz="2800" dirty="0"/>
              <a:t>Under the Articles, power was delegated mostly to the </a:t>
            </a:r>
            <a:r>
              <a:rPr lang="en-US" sz="2800" dirty="0" smtClean="0"/>
              <a:t>states</a:t>
            </a:r>
          </a:p>
          <a:p>
            <a:pPr lvl="1"/>
            <a:r>
              <a:rPr lang="en-US" sz="2800" dirty="0"/>
              <a:t>by allowing state governments to do most of the fundamental governing, the Constitution saved the national gov’t from many policy decisions that might have proven too divisive for a large and very young country.</a:t>
            </a:r>
          </a:p>
          <a:p>
            <a:pPr lvl="1"/>
            <a:endParaRPr lang="en-US" sz="2800" dirty="0"/>
          </a:p>
          <a:p>
            <a:pPr lvl="1"/>
            <a:r>
              <a:rPr lang="en-US" sz="2800" dirty="0"/>
              <a:t>By the </a:t>
            </a:r>
            <a:r>
              <a:rPr lang="en-US" sz="2800" dirty="0" smtClean="0"/>
              <a:t>1930s (The New Deal), </a:t>
            </a:r>
            <a:r>
              <a:rPr lang="en-US" sz="2800" dirty="0"/>
              <a:t>the federal government began assuming more power and authority.</a:t>
            </a:r>
          </a:p>
          <a:p>
            <a:pPr lvl="1"/>
            <a:r>
              <a:rPr lang="en-US" sz="2800" dirty="0"/>
              <a:t>Today under an era of ‘New Federalism,’ power appears to be moving back towards the states</a:t>
            </a:r>
            <a:r>
              <a:rPr lang="en-US" sz="2800" dirty="0" smtClean="0"/>
              <a:t>.</a:t>
            </a:r>
          </a:p>
          <a:p>
            <a:endParaRPr lang="en-US" sz="3200" dirty="0" smtClean="0"/>
          </a:p>
          <a:p>
            <a:r>
              <a:rPr lang="en-US" sz="3200" dirty="0" smtClean="0"/>
              <a:t>American federalism consists of two types of federalism: Dual and Shared</a:t>
            </a:r>
          </a:p>
        </p:txBody>
      </p:sp>
    </p:spTree>
    <p:extLst>
      <p:ext uri="{BB962C8B-B14F-4D97-AF65-F5344CB8AC3E}">
        <p14:creationId xmlns:p14="http://schemas.microsoft.com/office/powerpoint/2010/main" val="2022224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p:txBody>
          <a:bodyPr/>
          <a:lstStyle/>
          <a:p>
            <a:r>
              <a:rPr lang="en-US" dirty="0" smtClean="0"/>
              <a:t>Dual Federalism</a:t>
            </a:r>
            <a:endParaRPr lang="en-US" dirty="0"/>
          </a:p>
        </p:txBody>
      </p:sp>
      <p:sp>
        <p:nvSpPr>
          <p:cNvPr id="54275" name="Rectangle 1027"/>
          <p:cNvSpPr>
            <a:spLocks noGrp="1" noChangeArrowheads="1"/>
          </p:cNvSpPr>
          <p:nvPr>
            <p:ph idx="1"/>
          </p:nvPr>
        </p:nvSpPr>
        <p:spPr>
          <a:xfrm>
            <a:off x="638355" y="2080691"/>
            <a:ext cx="11024558" cy="4475384"/>
          </a:xfrm>
        </p:spPr>
        <p:txBody>
          <a:bodyPr>
            <a:normAutofit fontScale="92500" lnSpcReduction="10000"/>
          </a:bodyPr>
          <a:lstStyle/>
          <a:p>
            <a:r>
              <a:rPr lang="en-US" sz="3200" dirty="0"/>
              <a:t>This type of federalism leaves the states and the national government presiding over mutually exclusive “spheres of sovereignty</a:t>
            </a:r>
            <a:r>
              <a:rPr lang="en-US" sz="3200" dirty="0" smtClean="0"/>
              <a:t>”. [</a:t>
            </a:r>
            <a:r>
              <a:rPr lang="en-US" sz="3200" b="1" dirty="0" smtClean="0"/>
              <a:t>Layer Cake Analogy</a:t>
            </a:r>
            <a:r>
              <a:rPr lang="en-US" sz="3200" dirty="0" smtClean="0"/>
              <a:t>]</a:t>
            </a:r>
            <a:endParaRPr lang="en-US" sz="3200" dirty="0"/>
          </a:p>
          <a:p>
            <a:r>
              <a:rPr lang="en-US" sz="3200" u="sng" dirty="0" smtClean="0"/>
              <a:t>National/Federal</a:t>
            </a:r>
            <a:r>
              <a:rPr lang="en-US" sz="3200" dirty="0" smtClean="0"/>
              <a:t>: Foreign </a:t>
            </a:r>
            <a:r>
              <a:rPr lang="en-US" sz="3200" dirty="0"/>
              <a:t>policy, national defense</a:t>
            </a:r>
          </a:p>
          <a:p>
            <a:r>
              <a:rPr lang="en-US" sz="3200" u="sng" dirty="0" smtClean="0"/>
              <a:t>States</a:t>
            </a:r>
            <a:r>
              <a:rPr lang="en-US" sz="3200" dirty="0" smtClean="0"/>
              <a:t>: Elections</a:t>
            </a:r>
            <a:r>
              <a:rPr lang="en-US" sz="3200" dirty="0"/>
              <a:t>, </a:t>
            </a:r>
            <a:r>
              <a:rPr lang="en-US" sz="3200" dirty="0" smtClean="0"/>
              <a:t>Education</a:t>
            </a:r>
          </a:p>
          <a:p>
            <a:endParaRPr lang="en-US" sz="3200" dirty="0"/>
          </a:p>
          <a:p>
            <a:r>
              <a:rPr lang="en-US" sz="3200" dirty="0" smtClean="0"/>
              <a:t>Much of the late 1700s and 1800s saw a fairly high degree of dual federalism.</a:t>
            </a:r>
          </a:p>
          <a:p>
            <a:pPr lvl="1"/>
            <a:r>
              <a:rPr lang="en-US" sz="3000" dirty="0" smtClean="0"/>
              <a:t>The federal government was relatively weak and highly focused on issues such as commerce regulation</a:t>
            </a:r>
            <a:endParaRPr lang="en-US" sz="3000" dirty="0"/>
          </a:p>
        </p:txBody>
      </p:sp>
    </p:spTree>
    <p:extLst>
      <p:ext uri="{BB962C8B-B14F-4D97-AF65-F5344CB8AC3E}">
        <p14:creationId xmlns:p14="http://schemas.microsoft.com/office/powerpoint/2010/main" val="4222084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mtClean="0"/>
              <a:t>Dual Federalism</a:t>
            </a:r>
            <a:endParaRPr lang="en-US"/>
          </a:p>
        </p:txBody>
      </p:sp>
      <p:sp>
        <p:nvSpPr>
          <p:cNvPr id="56323" name="Rectangle 3"/>
          <p:cNvSpPr>
            <a:spLocks noGrp="1" noChangeArrowheads="1"/>
          </p:cNvSpPr>
          <p:nvPr>
            <p:ph idx="1"/>
          </p:nvPr>
        </p:nvSpPr>
        <p:spPr>
          <a:xfrm>
            <a:off x="534838" y="2011680"/>
            <a:ext cx="11386868" cy="4561648"/>
          </a:xfrm>
        </p:spPr>
        <p:txBody>
          <a:bodyPr>
            <a:normAutofit/>
          </a:bodyPr>
          <a:lstStyle/>
          <a:p>
            <a:r>
              <a:rPr lang="en-US" sz="3200" dirty="0"/>
              <a:t>Today, the national government has a hand in almost all policies that “concern” the lives of the citizenry.</a:t>
            </a:r>
          </a:p>
          <a:p>
            <a:r>
              <a:rPr lang="en-US" sz="3200" dirty="0"/>
              <a:t>Nationalization has shifted the “indefinite” authority Madison assigned to state governments to the national side.</a:t>
            </a:r>
          </a:p>
          <a:p>
            <a:r>
              <a:rPr lang="en-US" sz="3200" dirty="0"/>
              <a:t>Dual federalism no longer describes that nature of national and state relations</a:t>
            </a:r>
            <a:r>
              <a:rPr lang="en-US" sz="3200" dirty="0" smtClean="0"/>
              <a:t>.</a:t>
            </a:r>
          </a:p>
          <a:p>
            <a:r>
              <a:rPr lang="en-US" sz="3200" dirty="0" smtClean="0"/>
              <a:t>We now have what is called Shared Federalism.</a:t>
            </a:r>
            <a:endParaRPr lang="en-US" sz="3200" dirty="0"/>
          </a:p>
        </p:txBody>
      </p:sp>
    </p:spTree>
    <p:extLst>
      <p:ext uri="{BB962C8B-B14F-4D97-AF65-F5344CB8AC3E}">
        <p14:creationId xmlns:p14="http://schemas.microsoft.com/office/powerpoint/2010/main" val="2497748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mtClean="0"/>
              <a:t>Shared Federalism</a:t>
            </a:r>
            <a:endParaRPr lang="en-US"/>
          </a:p>
        </p:txBody>
      </p:sp>
      <p:sp>
        <p:nvSpPr>
          <p:cNvPr id="8195" name="Rectangle 3"/>
          <p:cNvSpPr>
            <a:spLocks noGrp="1" noChangeArrowheads="1"/>
          </p:cNvSpPr>
          <p:nvPr>
            <p:ph idx="1"/>
          </p:nvPr>
        </p:nvSpPr>
        <p:spPr>
          <a:xfrm>
            <a:off x="258792" y="2011679"/>
            <a:ext cx="11628408" cy="4665165"/>
          </a:xfrm>
        </p:spPr>
        <p:txBody>
          <a:bodyPr>
            <a:normAutofit fontScale="92500" lnSpcReduction="20000"/>
          </a:bodyPr>
          <a:lstStyle/>
          <a:p>
            <a:r>
              <a:rPr lang="en-US" sz="3600" dirty="0"/>
              <a:t>The second and more accurate conception of federalism called shared (or cooperative) federalism, recognizes that the national and state governments jointly supply services to the citizenry</a:t>
            </a:r>
            <a:r>
              <a:rPr lang="en-US" sz="3600" dirty="0" smtClean="0"/>
              <a:t>. [</a:t>
            </a:r>
            <a:r>
              <a:rPr lang="en-US" sz="3600" b="1" dirty="0" smtClean="0"/>
              <a:t>Marble Cake Analogy</a:t>
            </a:r>
            <a:r>
              <a:rPr lang="en-US" sz="3600" dirty="0" smtClean="0"/>
              <a:t>]</a:t>
            </a:r>
          </a:p>
          <a:p>
            <a:r>
              <a:rPr lang="en-US" sz="3200" dirty="0" smtClean="0"/>
              <a:t>The complex nature and scope of modern problems often mandate a joint, cooperative strategy across all levels of government (federal and state)</a:t>
            </a:r>
            <a:endParaRPr lang="en-US" sz="3000" dirty="0" smtClean="0"/>
          </a:p>
          <a:p>
            <a:pPr lvl="2"/>
            <a:r>
              <a:rPr lang="en-US" sz="3500" dirty="0" smtClean="0"/>
              <a:t>Drug trafficking and gangs</a:t>
            </a:r>
          </a:p>
          <a:p>
            <a:pPr lvl="2"/>
            <a:r>
              <a:rPr lang="en-US" sz="3500" dirty="0" smtClean="0"/>
              <a:t>Immigration</a:t>
            </a:r>
            <a:endParaRPr lang="en-US" sz="3500" dirty="0"/>
          </a:p>
          <a:p>
            <a:pPr lvl="2"/>
            <a:r>
              <a:rPr lang="en-US" sz="3500" dirty="0"/>
              <a:t>Spread of </a:t>
            </a:r>
            <a:r>
              <a:rPr lang="en-US" sz="3500" dirty="0" smtClean="0"/>
              <a:t>epidemics</a:t>
            </a:r>
            <a:endParaRPr lang="en-US" sz="3500" dirty="0"/>
          </a:p>
          <a:p>
            <a:pPr lvl="2"/>
            <a:r>
              <a:rPr lang="en-US" sz="3500" dirty="0"/>
              <a:t>Food contamination</a:t>
            </a:r>
          </a:p>
          <a:p>
            <a:endParaRPr lang="en-US" sz="3200" dirty="0"/>
          </a:p>
        </p:txBody>
      </p:sp>
      <p:pic>
        <p:nvPicPr>
          <p:cNvPr id="4" name="Picture 6" descr="c:\Program Files\Common Files\Microsoft Shared\Clipart\cagcat50\bd06670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9344" y="4623759"/>
            <a:ext cx="1792288" cy="1798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033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Marble vs. layer cake federalism</a:t>
            </a:r>
            <a:endParaRPr lang="en-US" dirty="0"/>
          </a:p>
        </p:txBody>
      </p:sp>
      <p:pic>
        <p:nvPicPr>
          <p:cNvPr id="4" name="Picture 4" descr="http://apgovt.wikispaces.com/file/view/Federalism.jpg/30992839/Federal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5549" y="2070339"/>
            <a:ext cx="8218819" cy="4581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161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mrkash.com/activities/images/federal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2919" y="284176"/>
            <a:ext cx="9126747" cy="6454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98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3"/>
          <p:cNvSpPr>
            <a:spLocks noGrp="1"/>
          </p:cNvSpPr>
          <p:nvPr>
            <p:ph type="title"/>
          </p:nvPr>
        </p:nvSpPr>
        <p:spPr>
          <a:xfrm>
            <a:off x="1791419" y="415955"/>
            <a:ext cx="8229600" cy="1143000"/>
          </a:xfrm>
        </p:spPr>
        <p:txBody>
          <a:bodyPr/>
          <a:lstStyle/>
          <a:p>
            <a:pPr eaLnBrk="1" hangingPunct="1"/>
            <a:r>
              <a:rPr lang="en-US" altLang="en-US" dirty="0" smtClean="0"/>
              <a:t>Why Federalism Matters: Hurricanes Katrina and Sandy</a:t>
            </a:r>
          </a:p>
        </p:txBody>
      </p:sp>
      <p:sp>
        <p:nvSpPr>
          <p:cNvPr id="30723" name="Content Placeholder 4"/>
          <p:cNvSpPr>
            <a:spLocks noGrp="1"/>
          </p:cNvSpPr>
          <p:nvPr>
            <p:ph idx="1"/>
          </p:nvPr>
        </p:nvSpPr>
        <p:spPr>
          <a:xfrm>
            <a:off x="431321" y="1982787"/>
            <a:ext cx="11542143" cy="4487023"/>
          </a:xfrm>
        </p:spPr>
        <p:txBody>
          <a:bodyPr>
            <a:normAutofit/>
          </a:bodyPr>
          <a:lstStyle/>
          <a:p>
            <a:pPr eaLnBrk="1" hangingPunct="1">
              <a:lnSpc>
                <a:spcPct val="80000"/>
              </a:lnSpc>
            </a:pPr>
            <a:endParaRPr lang="en-US" altLang="en-US" sz="3600" dirty="0" smtClean="0"/>
          </a:p>
          <a:p>
            <a:pPr eaLnBrk="1" hangingPunct="1">
              <a:lnSpc>
                <a:spcPct val="80000"/>
              </a:lnSpc>
            </a:pPr>
            <a:r>
              <a:rPr lang="en-US" altLang="en-US" sz="3600" dirty="0" smtClean="0"/>
              <a:t>In the case of Hurricane Katrina (2005), federal, state, and local officials blamed one another for the government’</a:t>
            </a:r>
            <a:r>
              <a:rPr lang="en-US" altLang="ja-JP" sz="3600" dirty="0" smtClean="0"/>
              <a:t>s slow response.</a:t>
            </a:r>
          </a:p>
          <a:p>
            <a:pPr eaLnBrk="1" hangingPunct="1">
              <a:lnSpc>
                <a:spcPct val="80000"/>
              </a:lnSpc>
            </a:pPr>
            <a:r>
              <a:rPr lang="en-US" altLang="en-US" sz="3600" dirty="0" smtClean="0"/>
              <a:t>When Hurricane Sandy (2012) hit the New Jersey shore, President Obama and state and local officials were very careful to work together to coordinate disaster response.</a:t>
            </a:r>
          </a:p>
        </p:txBody>
      </p:sp>
    </p:spTree>
    <p:extLst>
      <p:ext uri="{BB962C8B-B14F-4D97-AF65-F5344CB8AC3E}">
        <p14:creationId xmlns:p14="http://schemas.microsoft.com/office/powerpoint/2010/main" val="1112255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Muddiest Points</a:t>
            </a:r>
            <a:endParaRPr lang="en-US" dirty="0"/>
          </a:p>
        </p:txBody>
      </p:sp>
      <p:sp>
        <p:nvSpPr>
          <p:cNvPr id="3" name="Content Placeholder 2"/>
          <p:cNvSpPr>
            <a:spLocks noGrp="1"/>
          </p:cNvSpPr>
          <p:nvPr>
            <p:ph idx="1"/>
          </p:nvPr>
        </p:nvSpPr>
        <p:spPr>
          <a:xfrm>
            <a:off x="799265" y="2069345"/>
            <a:ext cx="9784080" cy="4206240"/>
          </a:xfrm>
        </p:spPr>
        <p:txBody>
          <a:bodyPr/>
          <a:lstStyle/>
          <a:p>
            <a:r>
              <a:rPr lang="en-US" sz="3600" dirty="0" smtClean="0"/>
              <a:t>Everyone take five minutes and write down one or two concepts, points, ideas, theories, etc. that we have discussed so far in class that still confuses you or that you want more elaboration on.</a:t>
            </a:r>
          </a:p>
          <a:p>
            <a:endParaRPr lang="en-US" sz="3600" dirty="0"/>
          </a:p>
          <a:p>
            <a:r>
              <a:rPr lang="en-US" sz="3600" dirty="0" smtClean="0"/>
              <a:t>We’ll spend a little time going through them today and perhaps Thursday</a:t>
            </a:r>
          </a:p>
          <a:p>
            <a:endParaRPr lang="en-US" dirty="0" smtClean="0"/>
          </a:p>
          <a:p>
            <a:endParaRPr lang="en-US" dirty="0"/>
          </a:p>
          <a:p>
            <a:endParaRPr lang="en-US" dirty="0"/>
          </a:p>
        </p:txBody>
      </p:sp>
    </p:spTree>
    <p:extLst>
      <p:ext uri="{BB962C8B-B14F-4D97-AF65-F5344CB8AC3E}">
        <p14:creationId xmlns:p14="http://schemas.microsoft.com/office/powerpoint/2010/main" val="3864434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&amp; Discussion</a:t>
            </a:r>
            <a:endParaRPr lang="en-US" dirty="0"/>
          </a:p>
        </p:txBody>
      </p:sp>
      <p:sp>
        <p:nvSpPr>
          <p:cNvPr id="3" name="Content Placeholder 2"/>
          <p:cNvSpPr>
            <a:spLocks noGrp="1"/>
          </p:cNvSpPr>
          <p:nvPr>
            <p:ph idx="1"/>
          </p:nvPr>
        </p:nvSpPr>
        <p:spPr>
          <a:xfrm>
            <a:off x="197708" y="2069344"/>
            <a:ext cx="11895438" cy="4628017"/>
          </a:xfrm>
        </p:spPr>
        <p:txBody>
          <a:bodyPr>
            <a:normAutofit fontScale="92500" lnSpcReduction="10000"/>
          </a:bodyPr>
          <a:lstStyle/>
          <a:p>
            <a:r>
              <a:rPr lang="en-US" sz="3200" dirty="0" smtClean="0"/>
              <a:t>Do you think that the founder’s system of checks and balances and separation of powers (including federalism) work to our advantage or disadvantage today? Why or why not?</a:t>
            </a:r>
          </a:p>
          <a:p>
            <a:endParaRPr lang="en-US" sz="3200" dirty="0"/>
          </a:p>
          <a:p>
            <a:r>
              <a:rPr lang="en-US" sz="3200" dirty="0" smtClean="0"/>
              <a:t>What powers do you think are best left to the federal government? To the states? How about to both? Why? </a:t>
            </a:r>
          </a:p>
          <a:p>
            <a:endParaRPr lang="en-US" sz="3200" dirty="0" smtClean="0"/>
          </a:p>
          <a:p>
            <a:r>
              <a:rPr lang="en-US" sz="3200" dirty="0" smtClean="0"/>
              <a:t>What are some of the important roles that government (either state or federal plays)? What are some of the areas where change might be required?</a:t>
            </a:r>
            <a:endParaRPr lang="en-US" sz="3200" dirty="0"/>
          </a:p>
        </p:txBody>
      </p:sp>
    </p:spTree>
    <p:extLst>
      <p:ext uri="{BB962C8B-B14F-4D97-AF65-F5344CB8AC3E}">
        <p14:creationId xmlns:p14="http://schemas.microsoft.com/office/powerpoint/2010/main" val="1062495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smtClean="0"/>
              <a:t>State Responses to Collective Action Problems</a:t>
            </a:r>
            <a:endParaRPr lang="en-US"/>
          </a:p>
        </p:txBody>
      </p:sp>
      <p:sp>
        <p:nvSpPr>
          <p:cNvPr id="12291" name="Rectangle 3"/>
          <p:cNvSpPr>
            <a:spLocks noGrp="1" noChangeArrowheads="1"/>
          </p:cNvSpPr>
          <p:nvPr>
            <p:ph idx="1"/>
          </p:nvPr>
        </p:nvSpPr>
        <p:spPr>
          <a:xfrm>
            <a:off x="574053" y="2115197"/>
            <a:ext cx="11041812" cy="4561648"/>
          </a:xfrm>
        </p:spPr>
        <p:txBody>
          <a:bodyPr>
            <a:normAutofit/>
          </a:bodyPr>
          <a:lstStyle/>
          <a:p>
            <a:r>
              <a:rPr lang="en-US" sz="3200" dirty="0"/>
              <a:t>The kinds of collective action problems that prompt states to ask Washington for help often fall into one of three categories:</a:t>
            </a:r>
          </a:p>
          <a:p>
            <a:pPr lvl="1"/>
            <a:r>
              <a:rPr lang="en-US" sz="3200" dirty="0"/>
              <a:t>Coordination problems</a:t>
            </a:r>
          </a:p>
          <a:p>
            <a:pPr lvl="1"/>
            <a:r>
              <a:rPr lang="en-US" sz="3200" dirty="0"/>
              <a:t>Free riding/Reneging and Shirking</a:t>
            </a:r>
          </a:p>
          <a:p>
            <a:pPr lvl="1"/>
            <a:r>
              <a:rPr lang="en-US" sz="3200" dirty="0"/>
              <a:t>Cutthroat competition</a:t>
            </a:r>
          </a:p>
        </p:txBody>
      </p:sp>
    </p:spTree>
    <p:extLst>
      <p:ext uri="{BB962C8B-B14F-4D97-AF65-F5344CB8AC3E}">
        <p14:creationId xmlns:p14="http://schemas.microsoft.com/office/powerpoint/2010/main" val="4068792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r>
              <a:rPr lang="en-US" smtClean="0"/>
              <a:t>Coordination Problems</a:t>
            </a:r>
            <a:endParaRPr lang="en-US"/>
          </a:p>
        </p:txBody>
      </p:sp>
      <p:sp>
        <p:nvSpPr>
          <p:cNvPr id="81923" name="Rectangle 3"/>
          <p:cNvSpPr>
            <a:spLocks noGrp="1" noChangeArrowheads="1"/>
          </p:cNvSpPr>
          <p:nvPr>
            <p:ph idx="1"/>
          </p:nvPr>
        </p:nvSpPr>
        <p:spPr>
          <a:xfrm>
            <a:off x="741871" y="2029772"/>
            <a:ext cx="11093569" cy="4440878"/>
          </a:xfrm>
        </p:spPr>
        <p:txBody>
          <a:bodyPr>
            <a:normAutofit/>
          </a:bodyPr>
          <a:lstStyle/>
          <a:p>
            <a:r>
              <a:rPr lang="en-US" sz="3200" dirty="0" smtClean="0"/>
              <a:t>Difficult to coordinate 50 different states.</a:t>
            </a:r>
          </a:p>
          <a:p>
            <a:r>
              <a:rPr lang="en-US" sz="3200" dirty="0" smtClean="0"/>
              <a:t>Example of drivers’ license laws</a:t>
            </a:r>
          </a:p>
          <a:p>
            <a:pPr lvl="1"/>
            <a:r>
              <a:rPr lang="en-US" sz="3200" dirty="0" smtClean="0"/>
              <a:t>Standardization for interstate truckers</a:t>
            </a:r>
          </a:p>
          <a:p>
            <a:pPr lvl="1"/>
            <a:r>
              <a:rPr lang="en-US" sz="3200" dirty="0" smtClean="0"/>
              <a:t>Creation of bureau within DOT to centralize records of traffic violations</a:t>
            </a:r>
          </a:p>
          <a:p>
            <a:pPr lvl="1"/>
            <a:r>
              <a:rPr lang="en-US" sz="3200" dirty="0" smtClean="0"/>
              <a:t>Easier to create centralized record keeping than to require each state to update its records with those of every other state.</a:t>
            </a:r>
            <a:endParaRPr lang="en-US" sz="3200" dirty="0"/>
          </a:p>
        </p:txBody>
      </p:sp>
      <p:pic>
        <p:nvPicPr>
          <p:cNvPr id="81924" name="Picture 4" descr="C:\Program Files\Microsoft Office\Clipart\Popular\car.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200" y="6083300"/>
            <a:ext cx="2971800"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886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81924"/>
                                        </p:tgtEl>
                                        <p:attrNameLst>
                                          <p:attrName>style.visibility</p:attrName>
                                        </p:attrNameLst>
                                      </p:cBhvr>
                                      <p:to>
                                        <p:strVal val="visible"/>
                                      </p:to>
                                    </p:set>
                                    <p:anim calcmode="lin" valueType="num">
                                      <p:cBhvr additive="base">
                                        <p:cTn id="7" dur="500" fill="hold"/>
                                        <p:tgtEl>
                                          <p:spTgt spid="81924"/>
                                        </p:tgtEl>
                                        <p:attrNameLst>
                                          <p:attrName>ppt_x</p:attrName>
                                        </p:attrNameLst>
                                      </p:cBhvr>
                                      <p:tavLst>
                                        <p:tav tm="0">
                                          <p:val>
                                            <p:strVal val="0-#ppt_w/2"/>
                                          </p:val>
                                        </p:tav>
                                        <p:tav tm="100000">
                                          <p:val>
                                            <p:strVal val="#ppt_x"/>
                                          </p:val>
                                        </p:tav>
                                      </p:tavLst>
                                    </p:anim>
                                    <p:anim calcmode="lin" valueType="num">
                                      <p:cBhvr additive="base">
                                        <p:cTn id="8" dur="500" fill="hold"/>
                                        <p:tgtEl>
                                          <p:spTgt spid="819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81923">
                                            <p:txEl>
                                              <p:pRg st="0" end="0"/>
                                            </p:txEl>
                                          </p:spTgt>
                                        </p:tgtEl>
                                        <p:attrNameLst>
                                          <p:attrName>style.visibility</p:attrName>
                                        </p:attrNameLst>
                                      </p:cBhvr>
                                      <p:to>
                                        <p:strVal val="visible"/>
                                      </p:to>
                                    </p:set>
                                    <p:animEffect transition="in" filter="dissolve">
                                      <p:cBhvr>
                                        <p:cTn id="13" dur="500"/>
                                        <p:tgtEl>
                                          <p:spTgt spid="81923">
                                            <p:txEl>
                                              <p:pRg st="0" end="0"/>
                                            </p:txEl>
                                          </p:spTgt>
                                        </p:tgtEl>
                                      </p:cBhvr>
                                    </p:animEffect>
                                  </p:childTnLst>
                                  <p:subTnLst>
                                    <p:animClr clrSpc="rgb" dir="cw">
                                      <p:cBhvr override="childStyle">
                                        <p:cTn dur="1" fill="hold" display="0" masterRel="nextClick" afterEffect="1"/>
                                        <p:tgtEl>
                                          <p:spTgt spid="81923">
                                            <p:txEl>
                                              <p:pRg st="0" end="0"/>
                                            </p:txEl>
                                          </p:spTgt>
                                        </p:tgtEl>
                                        <p:attrNameLst>
                                          <p:attrName>ppt_c</p:attrName>
                                        </p:attrNameLst>
                                      </p:cBhvr>
                                      <p:to>
                                        <a:schemeClr val="bg2"/>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1923">
                                            <p:txEl>
                                              <p:pRg st="1" end="1"/>
                                            </p:txEl>
                                          </p:spTgt>
                                        </p:tgtEl>
                                        <p:attrNameLst>
                                          <p:attrName>style.visibility</p:attrName>
                                        </p:attrNameLst>
                                      </p:cBhvr>
                                      <p:to>
                                        <p:strVal val="visible"/>
                                      </p:to>
                                    </p:set>
                                    <p:animEffect transition="in" filter="dissolve">
                                      <p:cBhvr>
                                        <p:cTn id="18" dur="500"/>
                                        <p:tgtEl>
                                          <p:spTgt spid="81923">
                                            <p:txEl>
                                              <p:pRg st="1" end="1"/>
                                            </p:txEl>
                                          </p:spTgt>
                                        </p:tgtEl>
                                      </p:cBhvr>
                                    </p:animEffect>
                                  </p:childTnLst>
                                  <p:subTnLst>
                                    <p:animClr clrSpc="rgb" dir="cw">
                                      <p:cBhvr override="childStyle">
                                        <p:cTn dur="1" fill="hold" display="0" masterRel="nextClick" afterEffect="1"/>
                                        <p:tgtEl>
                                          <p:spTgt spid="81923">
                                            <p:txEl>
                                              <p:pRg st="1" end="1"/>
                                            </p:txEl>
                                          </p:spTgt>
                                        </p:tgtEl>
                                        <p:attrNameLst>
                                          <p:attrName>ppt_c</p:attrName>
                                        </p:attrNameLst>
                                      </p:cBhvr>
                                      <p:to>
                                        <a:schemeClr val="bg2"/>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1923">
                                            <p:txEl>
                                              <p:pRg st="2" end="2"/>
                                            </p:txEl>
                                          </p:spTgt>
                                        </p:tgtEl>
                                        <p:attrNameLst>
                                          <p:attrName>style.visibility</p:attrName>
                                        </p:attrNameLst>
                                      </p:cBhvr>
                                      <p:to>
                                        <p:strVal val="visible"/>
                                      </p:to>
                                    </p:set>
                                    <p:animEffect transition="in" filter="dissolve">
                                      <p:cBhvr>
                                        <p:cTn id="23" dur="500"/>
                                        <p:tgtEl>
                                          <p:spTgt spid="81923">
                                            <p:txEl>
                                              <p:pRg st="2" end="2"/>
                                            </p:txEl>
                                          </p:spTgt>
                                        </p:tgtEl>
                                      </p:cBhvr>
                                    </p:animEffect>
                                  </p:childTnLst>
                                  <p:subTnLst>
                                    <p:animClr clrSpc="rgb" dir="cw">
                                      <p:cBhvr override="childStyle">
                                        <p:cTn dur="1" fill="hold" display="0" masterRel="nextClick" afterEffect="1"/>
                                        <p:tgtEl>
                                          <p:spTgt spid="81923">
                                            <p:txEl>
                                              <p:pRg st="2" end="2"/>
                                            </p:txEl>
                                          </p:spTgt>
                                        </p:tgtEl>
                                        <p:attrNameLst>
                                          <p:attrName>ppt_c</p:attrName>
                                        </p:attrNameLst>
                                      </p:cBhvr>
                                      <p:to>
                                        <a:schemeClr val="bg2"/>
                                      </p:to>
                                    </p:animClr>
                                  </p:sub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1923">
                                            <p:txEl>
                                              <p:pRg st="3" end="3"/>
                                            </p:txEl>
                                          </p:spTgt>
                                        </p:tgtEl>
                                        <p:attrNameLst>
                                          <p:attrName>style.visibility</p:attrName>
                                        </p:attrNameLst>
                                      </p:cBhvr>
                                      <p:to>
                                        <p:strVal val="visible"/>
                                      </p:to>
                                    </p:set>
                                    <p:animEffect transition="in" filter="dissolve">
                                      <p:cBhvr>
                                        <p:cTn id="28" dur="500"/>
                                        <p:tgtEl>
                                          <p:spTgt spid="81923">
                                            <p:txEl>
                                              <p:pRg st="3" end="3"/>
                                            </p:txEl>
                                          </p:spTgt>
                                        </p:tgtEl>
                                      </p:cBhvr>
                                    </p:animEffect>
                                  </p:childTnLst>
                                  <p:subTnLst>
                                    <p:animClr clrSpc="rgb" dir="cw">
                                      <p:cBhvr override="childStyle">
                                        <p:cTn dur="1" fill="hold" display="0" masterRel="nextClick" afterEffect="1"/>
                                        <p:tgtEl>
                                          <p:spTgt spid="81923">
                                            <p:txEl>
                                              <p:pRg st="3" end="3"/>
                                            </p:txEl>
                                          </p:spTgt>
                                        </p:tgtEl>
                                        <p:attrNameLst>
                                          <p:attrName>ppt_c</p:attrName>
                                        </p:attrNameLst>
                                      </p:cBhvr>
                                      <p:to>
                                        <a:schemeClr val="bg2"/>
                                      </p:to>
                                    </p:animClr>
                                  </p:sub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1923">
                                            <p:txEl>
                                              <p:pRg st="4" end="4"/>
                                            </p:txEl>
                                          </p:spTgt>
                                        </p:tgtEl>
                                        <p:attrNameLst>
                                          <p:attrName>style.visibility</p:attrName>
                                        </p:attrNameLst>
                                      </p:cBhvr>
                                      <p:to>
                                        <p:strVal val="visible"/>
                                      </p:to>
                                    </p:set>
                                    <p:animEffect transition="in" filter="dissolve">
                                      <p:cBhvr>
                                        <p:cTn id="33" dur="500"/>
                                        <p:tgtEl>
                                          <p:spTgt spid="81923">
                                            <p:txEl>
                                              <p:pRg st="4" end="4"/>
                                            </p:txEl>
                                          </p:spTgt>
                                        </p:tgtEl>
                                      </p:cBhvr>
                                    </p:animEffect>
                                  </p:childTnLst>
                                  <p:subTnLst>
                                    <p:animClr clrSpc="rgb" dir="cw">
                                      <p:cBhvr override="childStyle">
                                        <p:cTn dur="1" fill="hold" display="0" masterRel="nextClick" afterEffect="1"/>
                                        <p:tgtEl>
                                          <p:spTgt spid="81923">
                                            <p:txEl>
                                              <p:pRg st="4" end="4"/>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bldLvl="4"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dirty="0" smtClean="0"/>
              <a:t>Reneging and Shirking</a:t>
            </a:r>
            <a:endParaRPr lang="en-US" dirty="0"/>
          </a:p>
        </p:txBody>
      </p:sp>
      <p:sp>
        <p:nvSpPr>
          <p:cNvPr id="82947" name="Rectangle 3"/>
          <p:cNvSpPr>
            <a:spLocks noGrp="1" noChangeArrowheads="1"/>
          </p:cNvSpPr>
          <p:nvPr>
            <p:ph idx="1"/>
          </p:nvPr>
        </p:nvSpPr>
        <p:spPr>
          <a:xfrm>
            <a:off x="172527" y="1924712"/>
            <a:ext cx="11818189" cy="4933288"/>
          </a:xfrm>
        </p:spPr>
        <p:txBody>
          <a:bodyPr>
            <a:normAutofit/>
          </a:bodyPr>
          <a:lstStyle/>
          <a:p>
            <a:r>
              <a:rPr lang="en-US" sz="2800" dirty="0"/>
              <a:t>One realm in which classic free riding remains commonplace is protection of a region’s natural resources.</a:t>
            </a:r>
          </a:p>
          <a:p>
            <a:r>
              <a:rPr lang="en-US" sz="2800" u="sng" dirty="0"/>
              <a:t>An example</a:t>
            </a:r>
            <a:r>
              <a:rPr lang="en-US" sz="2800" dirty="0"/>
              <a:t>: During the 1950s and 1960s no state on the eastern seaboard wanted to lose its cod industry, but without a means to assure compliance, none controlled its harvest. The fishery collapsed. 2013 similar issues – Commerce Department </a:t>
            </a:r>
            <a:r>
              <a:rPr lang="en-US" sz="2800" dirty="0" smtClean="0"/>
              <a:t>receives </a:t>
            </a:r>
            <a:r>
              <a:rPr lang="en-US" sz="2800" dirty="0"/>
              <a:t>recommendations from New England Fishery Management Council.</a:t>
            </a:r>
          </a:p>
          <a:p>
            <a:r>
              <a:rPr lang="en-US" sz="2800" dirty="0"/>
              <a:t>In the West and south, water is a serious issue. Who will force compliance</a:t>
            </a:r>
            <a:r>
              <a:rPr lang="en-US" sz="2800" dirty="0" smtClean="0"/>
              <a:t>?</a:t>
            </a:r>
          </a:p>
          <a:p>
            <a:pPr lvl="1"/>
            <a:r>
              <a:rPr lang="en-US" sz="2800" dirty="0" err="1" smtClean="0"/>
              <a:t>Exp</a:t>
            </a:r>
            <a:r>
              <a:rPr lang="en-US" sz="2800" dirty="0" smtClean="0"/>
              <a:t>: The current ‘Water Wars’ between Georgia, Alabama, and Florida</a:t>
            </a:r>
            <a:endParaRPr lang="en-US" sz="2800" dirty="0"/>
          </a:p>
          <a:p>
            <a:r>
              <a:rPr lang="en-US" sz="2800" dirty="0" smtClean="0"/>
              <a:t>Clean Air – no borders – need for national solution – Clean Air Act</a:t>
            </a:r>
            <a:endParaRPr lang="en-US" sz="2800" dirty="0"/>
          </a:p>
        </p:txBody>
      </p:sp>
      <p:pic>
        <p:nvPicPr>
          <p:cNvPr id="1026" name="Picture 2" descr="http://bestclipartblog.com/clipart-pics/fishing-clip-art-5.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8806" y="198160"/>
            <a:ext cx="1523830" cy="1660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432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anim calcmode="lin" valueType="num">
                                      <p:cBhvr additive="base">
                                        <p:cTn id="7" dur="500" fill="hold"/>
                                        <p:tgtEl>
                                          <p:spTgt spid="829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9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2947">
                                            <p:txEl>
                                              <p:pRg st="1" end="1"/>
                                            </p:txEl>
                                          </p:spTgt>
                                        </p:tgtEl>
                                        <p:attrNameLst>
                                          <p:attrName>style.visibility</p:attrName>
                                        </p:attrNameLst>
                                      </p:cBhvr>
                                      <p:to>
                                        <p:strVal val="visible"/>
                                      </p:to>
                                    </p:set>
                                    <p:anim calcmode="lin" valueType="num">
                                      <p:cBhvr additive="base">
                                        <p:cTn id="13" dur="500" fill="hold"/>
                                        <p:tgtEl>
                                          <p:spTgt spid="829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29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947">
                                            <p:txEl>
                                              <p:pRg st="2" end="2"/>
                                            </p:txEl>
                                          </p:spTgt>
                                        </p:tgtEl>
                                        <p:attrNameLst>
                                          <p:attrName>style.visibility</p:attrName>
                                        </p:attrNameLst>
                                      </p:cBhvr>
                                      <p:to>
                                        <p:strVal val="visible"/>
                                      </p:to>
                                    </p:set>
                                    <p:anim calcmode="lin" valueType="num">
                                      <p:cBhvr additive="base">
                                        <p:cTn id="19" dur="5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294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2947">
                                            <p:txEl>
                                              <p:pRg st="3" end="3"/>
                                            </p:txEl>
                                          </p:spTgt>
                                        </p:tgtEl>
                                        <p:attrNameLst>
                                          <p:attrName>style.visibility</p:attrName>
                                        </p:attrNameLst>
                                      </p:cBhvr>
                                      <p:to>
                                        <p:strVal val="visible"/>
                                      </p:to>
                                    </p:set>
                                    <p:anim calcmode="lin" valueType="num">
                                      <p:cBhvr additive="base">
                                        <p:cTn id="23" dur="5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29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2947">
                                            <p:txEl>
                                              <p:pRg st="4" end="4"/>
                                            </p:txEl>
                                          </p:spTgt>
                                        </p:tgtEl>
                                        <p:attrNameLst>
                                          <p:attrName>style.visibility</p:attrName>
                                        </p:attrNameLst>
                                      </p:cBhvr>
                                      <p:to>
                                        <p:strVal val="visible"/>
                                      </p:to>
                                    </p:set>
                                    <p:anim calcmode="lin" valueType="num">
                                      <p:cBhvr additive="base">
                                        <p:cTn id="29" dur="5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29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mtClean="0"/>
              <a:t>Cutthroat Competition</a:t>
            </a:r>
            <a:endParaRPr lang="en-US"/>
          </a:p>
        </p:txBody>
      </p:sp>
      <p:sp>
        <p:nvSpPr>
          <p:cNvPr id="86019" name="Rectangle 3"/>
          <p:cNvSpPr>
            <a:spLocks noGrp="1" noChangeArrowheads="1"/>
          </p:cNvSpPr>
          <p:nvPr>
            <p:ph idx="1"/>
          </p:nvPr>
        </p:nvSpPr>
        <p:spPr>
          <a:xfrm>
            <a:off x="189781" y="2104844"/>
            <a:ext cx="11559396" cy="4502990"/>
          </a:xfrm>
        </p:spPr>
        <p:txBody>
          <a:bodyPr>
            <a:normAutofit/>
          </a:bodyPr>
          <a:lstStyle/>
          <a:p>
            <a:r>
              <a:rPr lang="en-US" sz="3200" dirty="0" smtClean="0"/>
              <a:t>At various times the dilemma of cutthroat competition has prompted state officials to lobby Washington to prevent bidding wars.</a:t>
            </a:r>
          </a:p>
          <a:p>
            <a:pPr lvl="1"/>
            <a:r>
              <a:rPr lang="en-US" sz="3200" dirty="0" smtClean="0"/>
              <a:t>Example of labor standards</a:t>
            </a:r>
          </a:p>
          <a:p>
            <a:pPr lvl="1"/>
            <a:r>
              <a:rPr lang="en-US" sz="3200" dirty="0" smtClean="0"/>
              <a:t>Environmental regulation-lax</a:t>
            </a:r>
          </a:p>
          <a:p>
            <a:pPr lvl="1"/>
            <a:r>
              <a:rPr lang="en-US" sz="3200" dirty="0" smtClean="0"/>
              <a:t>Tax breaks as incentives to business to locate in the state.</a:t>
            </a:r>
          </a:p>
          <a:p>
            <a:pPr lvl="2"/>
            <a:r>
              <a:rPr lang="en-US" sz="3200" dirty="0" smtClean="0"/>
              <a:t>Exp.: KIA plant on Georgia-Alabama Border</a:t>
            </a:r>
            <a:endParaRPr lang="en-US" sz="3200" dirty="0"/>
          </a:p>
        </p:txBody>
      </p:sp>
    </p:spTree>
    <p:extLst>
      <p:ext uri="{BB962C8B-B14F-4D97-AF65-F5344CB8AC3E}">
        <p14:creationId xmlns:p14="http://schemas.microsoft.com/office/powerpoint/2010/main" val="2028528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additive="base">
                                        <p:cTn id="7" dur="500" fill="hold"/>
                                        <p:tgtEl>
                                          <p:spTgt spid="860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6019">
                                            <p:txEl>
                                              <p:pRg st="1" end="1"/>
                                            </p:txEl>
                                          </p:spTgt>
                                        </p:tgtEl>
                                        <p:attrNameLst>
                                          <p:attrName>style.visibility</p:attrName>
                                        </p:attrNameLst>
                                      </p:cBhvr>
                                      <p:to>
                                        <p:strVal val="visible"/>
                                      </p:to>
                                    </p:set>
                                    <p:anim calcmode="lin" valueType="num">
                                      <p:cBhvr additive="base">
                                        <p:cTn id="11" dur="500" fill="hold"/>
                                        <p:tgtEl>
                                          <p:spTgt spid="860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601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6019">
                                            <p:txEl>
                                              <p:pRg st="2" end="2"/>
                                            </p:txEl>
                                          </p:spTgt>
                                        </p:tgtEl>
                                        <p:attrNameLst>
                                          <p:attrName>style.visibility</p:attrName>
                                        </p:attrNameLst>
                                      </p:cBhvr>
                                      <p:to>
                                        <p:strVal val="visible"/>
                                      </p:to>
                                    </p:set>
                                    <p:anim calcmode="lin" valueType="num">
                                      <p:cBhvr additive="base">
                                        <p:cTn id="15"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601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6019">
                                            <p:txEl>
                                              <p:pRg st="3" end="3"/>
                                            </p:txEl>
                                          </p:spTgt>
                                        </p:tgtEl>
                                        <p:attrNameLst>
                                          <p:attrName>style.visibility</p:attrName>
                                        </p:attrNameLst>
                                      </p:cBhvr>
                                      <p:to>
                                        <p:strVal val="visible"/>
                                      </p:to>
                                    </p:set>
                                    <p:anim calcmode="lin" valueType="num">
                                      <p:cBhvr additive="base">
                                        <p:cTn id="19" dur="500" fill="hold"/>
                                        <p:tgtEl>
                                          <p:spTgt spid="860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6019">
                                            <p:txEl>
                                              <p:pRg st="4" end="4"/>
                                            </p:txEl>
                                          </p:spTgt>
                                        </p:tgtEl>
                                        <p:attrNameLst>
                                          <p:attrName>style.visibility</p:attrName>
                                        </p:attrNameLst>
                                      </p:cBhvr>
                                      <p:to>
                                        <p:strVal val="visible"/>
                                      </p:to>
                                    </p:set>
                                    <p:anim calcmode="lin" valueType="num">
                                      <p:cBhvr additive="base">
                                        <p:cTn id="23" dur="500" fill="hold"/>
                                        <p:tgtEl>
                                          <p:spTgt spid="8601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60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smtClean="0"/>
              <a:t>The Political Logic of Nationalization</a:t>
            </a:r>
            <a:endParaRPr lang="en-US"/>
          </a:p>
        </p:txBody>
      </p:sp>
      <p:sp>
        <p:nvSpPr>
          <p:cNvPr id="13315" name="Rectangle 3"/>
          <p:cNvSpPr>
            <a:spLocks noGrp="1" noChangeArrowheads="1"/>
          </p:cNvSpPr>
          <p:nvPr>
            <p:ph idx="1"/>
          </p:nvPr>
        </p:nvSpPr>
        <p:spPr>
          <a:xfrm>
            <a:off x="345056" y="2011680"/>
            <a:ext cx="11662913" cy="4630660"/>
          </a:xfrm>
        </p:spPr>
        <p:txBody>
          <a:bodyPr>
            <a:normAutofit lnSpcReduction="10000"/>
          </a:bodyPr>
          <a:lstStyle/>
          <a:p>
            <a:r>
              <a:rPr lang="en-US" sz="3200" dirty="0"/>
              <a:t>Sometimes those promoting a policy find that it is in their interest to shift their focus from the states to the national government. Why?</a:t>
            </a:r>
          </a:p>
          <a:p>
            <a:pPr lvl="1"/>
            <a:r>
              <a:rPr lang="en-US" sz="3200" dirty="0"/>
              <a:t>National government may be more receptive.</a:t>
            </a:r>
          </a:p>
          <a:p>
            <a:pPr lvl="1"/>
            <a:r>
              <a:rPr lang="en-US" sz="3200" dirty="0"/>
              <a:t>Difficult to lobby/persuade 50 separate states.</a:t>
            </a:r>
          </a:p>
          <a:p>
            <a:pPr lvl="1"/>
            <a:r>
              <a:rPr lang="en-US" sz="3200" dirty="0"/>
              <a:t>More efficient method – a single federal law can change policy in all 50 states at once. </a:t>
            </a:r>
            <a:endParaRPr lang="en-US" sz="3200" dirty="0" smtClean="0"/>
          </a:p>
          <a:p>
            <a:pPr lvl="1"/>
            <a:r>
              <a:rPr lang="en-US" sz="3200" dirty="0" smtClean="0"/>
              <a:t>Are there some types of issues that should be left to the states though?</a:t>
            </a:r>
          </a:p>
          <a:p>
            <a:pPr lvl="2"/>
            <a:r>
              <a:rPr lang="en-US" sz="3000" dirty="0" err="1" smtClean="0"/>
              <a:t>Exp</a:t>
            </a:r>
            <a:r>
              <a:rPr lang="en-US" sz="3000" dirty="0" smtClean="0"/>
              <a:t>: Gay marriage or marijuana legalization perhaps?</a:t>
            </a:r>
            <a:endParaRPr lang="en-US" sz="3000" dirty="0"/>
          </a:p>
          <a:p>
            <a:pPr lvl="1"/>
            <a:endParaRPr lang="en-US" sz="2400" dirty="0"/>
          </a:p>
          <a:p>
            <a:pPr lvl="1"/>
            <a:endParaRPr lang="en-US" dirty="0"/>
          </a:p>
        </p:txBody>
      </p:sp>
    </p:spTree>
    <p:extLst>
      <p:ext uri="{BB962C8B-B14F-4D97-AF65-F5344CB8AC3E}">
        <p14:creationId xmlns:p14="http://schemas.microsoft.com/office/powerpoint/2010/main" val="107099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anim calcmode="lin" valueType="num">
                                      <p:cBhvr additive="base">
                                        <p:cTn id="11"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31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 calcmode="lin" valueType="num">
                                      <p:cBhvr additive="base">
                                        <p:cTn id="15"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31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anim calcmode="lin" valueType="num">
                                      <p:cBhvr additive="base">
                                        <p:cTn id="19"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anim calcmode="lin" valueType="num">
                                      <p:cBhvr additive="base">
                                        <p:cTn id="23"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31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315">
                                            <p:txEl>
                                              <p:pRg st="5" end="5"/>
                                            </p:txEl>
                                          </p:spTgt>
                                        </p:tgtEl>
                                        <p:attrNameLst>
                                          <p:attrName>style.visibility</p:attrName>
                                        </p:attrNameLst>
                                      </p:cBhvr>
                                      <p:to>
                                        <p:strVal val="visible"/>
                                      </p:to>
                                    </p:set>
                                    <p:anim calcmode="lin" valueType="num">
                                      <p:cBhvr additive="base">
                                        <p:cTn id="27"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smtClean="0"/>
              <a:t>The Supremacy Clause</a:t>
            </a:r>
            <a:endParaRPr lang="en-US"/>
          </a:p>
        </p:txBody>
      </p:sp>
      <p:sp>
        <p:nvSpPr>
          <p:cNvPr id="91139" name="Rectangle 3"/>
          <p:cNvSpPr>
            <a:spLocks noGrp="1" noChangeArrowheads="1"/>
          </p:cNvSpPr>
          <p:nvPr>
            <p:ph idx="1"/>
          </p:nvPr>
        </p:nvSpPr>
        <p:spPr>
          <a:xfrm>
            <a:off x="276046" y="2011679"/>
            <a:ext cx="11593902" cy="4699671"/>
          </a:xfrm>
        </p:spPr>
        <p:txBody>
          <a:bodyPr>
            <a:normAutofit fontScale="92500"/>
          </a:bodyPr>
          <a:lstStyle/>
          <a:p>
            <a:r>
              <a:rPr lang="en-US" sz="3200" dirty="0" smtClean="0"/>
              <a:t>Perhaps the most significant component of the Constitution regarding federalism is the Supremacy Clause</a:t>
            </a:r>
          </a:p>
          <a:p>
            <a:r>
              <a:rPr lang="en-US" sz="3200" dirty="0" smtClean="0"/>
              <a:t>“</a:t>
            </a:r>
            <a:r>
              <a:rPr lang="en-US" sz="3200" dirty="0"/>
              <a:t>This Constitution, and the Laws of the United States which shall be made in Pursuance thereof [that is, in keeping with the principles of the Constitution] …shall be the supreme law of the land</a:t>
            </a:r>
            <a:r>
              <a:rPr lang="en-US" sz="3200" dirty="0" smtClean="0"/>
              <a:t>.”</a:t>
            </a:r>
          </a:p>
          <a:p>
            <a:r>
              <a:rPr lang="en-US" sz="3400" dirty="0" smtClean="0"/>
              <a:t>Essentially, federal laws and regulations supersede state laws and regulations—provides federal gov’t a great deal of power</a:t>
            </a:r>
          </a:p>
          <a:p>
            <a:r>
              <a:rPr lang="en-US" sz="3400" dirty="0"/>
              <a:t>Framed to avoid impasses over jurisdiction rather than to cede to the national government broad, preemptive authority over the states.</a:t>
            </a:r>
          </a:p>
          <a:p>
            <a:pPr lvl="1"/>
            <a:endParaRPr lang="en-US" sz="3400" dirty="0"/>
          </a:p>
        </p:txBody>
      </p:sp>
    </p:spTree>
    <p:extLst>
      <p:ext uri="{BB962C8B-B14F-4D97-AF65-F5344CB8AC3E}">
        <p14:creationId xmlns:p14="http://schemas.microsoft.com/office/powerpoint/2010/main" val="361528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 calcmode="lin" valueType="num">
                                      <p:cBhvr additive="base">
                                        <p:cTn id="7" dur="500" fill="hold"/>
                                        <p:tgtEl>
                                          <p:spTgt spid="911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11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139">
                                            <p:txEl>
                                              <p:pRg st="1" end="1"/>
                                            </p:txEl>
                                          </p:spTgt>
                                        </p:tgtEl>
                                        <p:attrNameLst>
                                          <p:attrName>style.visibility</p:attrName>
                                        </p:attrNameLst>
                                      </p:cBhvr>
                                      <p:to>
                                        <p:strVal val="visible"/>
                                      </p:to>
                                    </p:set>
                                    <p:anim calcmode="lin" valueType="num">
                                      <p:cBhvr additive="base">
                                        <p:cTn id="13" dur="500" fill="hold"/>
                                        <p:tgtEl>
                                          <p:spTgt spid="911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11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1139">
                                            <p:txEl>
                                              <p:pRg st="2" end="2"/>
                                            </p:txEl>
                                          </p:spTgt>
                                        </p:tgtEl>
                                        <p:attrNameLst>
                                          <p:attrName>style.visibility</p:attrName>
                                        </p:attrNameLst>
                                      </p:cBhvr>
                                      <p:to>
                                        <p:strVal val="visible"/>
                                      </p:to>
                                    </p:set>
                                    <p:anim calcmode="lin" valueType="num">
                                      <p:cBhvr additive="base">
                                        <p:cTn id="19" dur="500" fill="hold"/>
                                        <p:tgtEl>
                                          <p:spTgt spid="911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11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1139">
                                            <p:txEl>
                                              <p:pRg st="3" end="3"/>
                                            </p:txEl>
                                          </p:spTgt>
                                        </p:tgtEl>
                                        <p:attrNameLst>
                                          <p:attrName>style.visibility</p:attrName>
                                        </p:attrNameLst>
                                      </p:cBhvr>
                                      <p:to>
                                        <p:strVal val="visible"/>
                                      </p:to>
                                    </p:set>
                                    <p:anim calcmode="lin" valueType="num">
                                      <p:cBhvr additive="base">
                                        <p:cTn id="25" dur="500" fill="hold"/>
                                        <p:tgtEl>
                                          <p:spTgt spid="911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11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dirty="0" smtClean="0"/>
              <a:t>Federalism and The Powers of Congress</a:t>
            </a:r>
            <a:endParaRPr lang="en-US" dirty="0"/>
          </a:p>
        </p:txBody>
      </p:sp>
      <p:sp>
        <p:nvSpPr>
          <p:cNvPr id="97283" name="Rectangle 3"/>
          <p:cNvSpPr>
            <a:spLocks noGrp="1" noChangeArrowheads="1"/>
          </p:cNvSpPr>
          <p:nvPr>
            <p:ph idx="1"/>
          </p:nvPr>
        </p:nvSpPr>
        <p:spPr>
          <a:xfrm>
            <a:off x="276044" y="2011680"/>
            <a:ext cx="11645661" cy="4596154"/>
          </a:xfrm>
        </p:spPr>
        <p:txBody>
          <a:bodyPr>
            <a:normAutofit lnSpcReduction="10000"/>
          </a:bodyPr>
          <a:lstStyle/>
          <a:p>
            <a:r>
              <a:rPr lang="en-US" sz="2800" dirty="0"/>
              <a:t>Article I, Section 8 lists powers of Congress. (enumerated powers)</a:t>
            </a:r>
          </a:p>
          <a:p>
            <a:r>
              <a:rPr lang="en-US" sz="2800" dirty="0"/>
              <a:t>These powers are important to federalism because they create jurisdictional boundaries between the states and the national government</a:t>
            </a:r>
            <a:r>
              <a:rPr lang="en-US" sz="2800" dirty="0" smtClean="0"/>
              <a:t>.</a:t>
            </a:r>
          </a:p>
          <a:p>
            <a:r>
              <a:rPr lang="en-US" sz="2800" dirty="0" smtClean="0"/>
              <a:t>Some </a:t>
            </a:r>
            <a:r>
              <a:rPr lang="en-US" sz="2800" dirty="0"/>
              <a:t>powers are broadly stated and thus helped open up state policy to national intervention.</a:t>
            </a:r>
          </a:p>
          <a:p>
            <a:r>
              <a:rPr lang="en-US" sz="2800" u="sng" dirty="0" smtClean="0"/>
              <a:t>Commerce Clause</a:t>
            </a:r>
            <a:r>
              <a:rPr lang="en-US" sz="2800" dirty="0" smtClean="0"/>
              <a:t>: To </a:t>
            </a:r>
            <a:r>
              <a:rPr lang="en-US" sz="2800" dirty="0"/>
              <a:t>regulate commerce with foreign nations, among the several states and with the Indian Tribes. Consistently interpreted in favor of national power.</a:t>
            </a:r>
            <a:endParaRPr lang="en-US" sz="3200" dirty="0"/>
          </a:p>
          <a:p>
            <a:r>
              <a:rPr lang="en-US" sz="2800" u="sng" dirty="0" smtClean="0"/>
              <a:t>Elastic Clause</a:t>
            </a:r>
            <a:r>
              <a:rPr lang="en-US" sz="2800" dirty="0" smtClean="0"/>
              <a:t>: In addition </a:t>
            </a:r>
            <a:r>
              <a:rPr lang="en-US" sz="2800" dirty="0"/>
              <a:t>the elastic clause also eventually undermined the restrictive purpose of the enumerated powers.</a:t>
            </a:r>
          </a:p>
        </p:txBody>
      </p:sp>
    </p:spTree>
    <p:extLst>
      <p:ext uri="{BB962C8B-B14F-4D97-AF65-F5344CB8AC3E}">
        <p14:creationId xmlns:p14="http://schemas.microsoft.com/office/powerpoint/2010/main" val="1533154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 calcmode="lin" valueType="num">
                                      <p:cBhvr additive="base">
                                        <p:cTn id="7" dur="500" fill="hold"/>
                                        <p:tgtEl>
                                          <p:spTgt spid="972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72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7283">
                                            <p:txEl>
                                              <p:pRg st="1" end="1"/>
                                            </p:txEl>
                                          </p:spTgt>
                                        </p:tgtEl>
                                        <p:attrNameLst>
                                          <p:attrName>style.visibility</p:attrName>
                                        </p:attrNameLst>
                                      </p:cBhvr>
                                      <p:to>
                                        <p:strVal val="visible"/>
                                      </p:to>
                                    </p:set>
                                    <p:anim calcmode="lin" valueType="num">
                                      <p:cBhvr additive="base">
                                        <p:cTn id="13" dur="500" fill="hold"/>
                                        <p:tgtEl>
                                          <p:spTgt spid="972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72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7283">
                                            <p:txEl>
                                              <p:pRg st="2" end="2"/>
                                            </p:txEl>
                                          </p:spTgt>
                                        </p:tgtEl>
                                        <p:attrNameLst>
                                          <p:attrName>style.visibility</p:attrName>
                                        </p:attrNameLst>
                                      </p:cBhvr>
                                      <p:to>
                                        <p:strVal val="visible"/>
                                      </p:to>
                                    </p:set>
                                    <p:anim calcmode="lin" valueType="num">
                                      <p:cBhvr additive="base">
                                        <p:cTn id="19" dur="500" fill="hold"/>
                                        <p:tgtEl>
                                          <p:spTgt spid="972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72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7283">
                                            <p:txEl>
                                              <p:pRg st="3" end="3"/>
                                            </p:txEl>
                                          </p:spTgt>
                                        </p:tgtEl>
                                        <p:attrNameLst>
                                          <p:attrName>style.visibility</p:attrName>
                                        </p:attrNameLst>
                                      </p:cBhvr>
                                      <p:to>
                                        <p:strVal val="visible"/>
                                      </p:to>
                                    </p:set>
                                    <p:anim calcmode="lin" valueType="num">
                                      <p:cBhvr additive="base">
                                        <p:cTn id="25" dur="500" fill="hold"/>
                                        <p:tgtEl>
                                          <p:spTgt spid="972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72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7283">
                                            <p:txEl>
                                              <p:pRg st="4" end="4"/>
                                            </p:txEl>
                                          </p:spTgt>
                                        </p:tgtEl>
                                        <p:attrNameLst>
                                          <p:attrName>style.visibility</p:attrName>
                                        </p:attrNameLst>
                                      </p:cBhvr>
                                      <p:to>
                                        <p:strVal val="visible"/>
                                      </p:to>
                                    </p:set>
                                    <p:anim calcmode="lin" valueType="num">
                                      <p:cBhvr additive="base">
                                        <p:cTn id="31" dur="500" fill="hold"/>
                                        <p:tgtEl>
                                          <p:spTgt spid="972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72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p:txBody>
          <a:bodyPr/>
          <a:lstStyle/>
          <a:p>
            <a:r>
              <a:rPr lang="en-US" smtClean="0"/>
              <a:t>The Tenth Amendment</a:t>
            </a:r>
            <a:endParaRPr lang="en-US"/>
          </a:p>
        </p:txBody>
      </p:sp>
      <p:sp>
        <p:nvSpPr>
          <p:cNvPr id="19461" name="Rectangle 5"/>
          <p:cNvSpPr>
            <a:spLocks noGrp="1" noChangeArrowheads="1"/>
          </p:cNvSpPr>
          <p:nvPr>
            <p:ph idx="1"/>
          </p:nvPr>
        </p:nvSpPr>
        <p:spPr>
          <a:xfrm>
            <a:off x="327804" y="2011680"/>
            <a:ext cx="11864196" cy="4630660"/>
          </a:xfrm>
        </p:spPr>
        <p:txBody>
          <a:bodyPr>
            <a:normAutofit/>
          </a:bodyPr>
          <a:lstStyle/>
          <a:p>
            <a:r>
              <a:rPr lang="en-US" sz="3200" dirty="0" smtClean="0"/>
              <a:t>Given the fear of tyranny as articulated by the Anti-federalists it is not surprising that Madison had to promise the addition of a Bill of Rights as an incentive for ratification.</a:t>
            </a:r>
          </a:p>
          <a:p>
            <a:r>
              <a:rPr lang="en-US" sz="3200" dirty="0" smtClean="0"/>
              <a:t>Many members of the first Congress wanted protections for the states as well as for individual citizens.</a:t>
            </a:r>
          </a:p>
          <a:p>
            <a:r>
              <a:rPr lang="en-US" sz="3200" dirty="0"/>
              <a:t>The Tenth Amendment offers the most explicit endorsement of federalism to be found in the Constitution.</a:t>
            </a:r>
          </a:p>
          <a:p>
            <a:r>
              <a:rPr lang="en-US" sz="3200" dirty="0"/>
              <a:t>Yet despite its plain language, the Tenth Amendment has failed to play a major role in fending off national authority.</a:t>
            </a:r>
          </a:p>
          <a:p>
            <a:endParaRPr lang="en-US" sz="3200" dirty="0"/>
          </a:p>
        </p:txBody>
      </p:sp>
      <p:pic>
        <p:nvPicPr>
          <p:cNvPr id="11266" name="Picture 2" descr="http://e08595.medialib.glogster.com/media/46/46bbafb271d9041a0c43a5827a877bffac51fd571ff07057afc7cf7b73e14c90/000-0824181032-states-rights-bumper-sti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816" y="109372"/>
            <a:ext cx="2094195" cy="179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433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anim calcmode="lin" valueType="num">
                                      <p:cBhvr additive="base">
                                        <p:cTn id="7" dur="500" fill="hold"/>
                                        <p:tgtEl>
                                          <p:spTgt spid="1946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1">
                                            <p:txEl>
                                              <p:pRg st="1" end="1"/>
                                            </p:txEl>
                                          </p:spTgt>
                                        </p:tgtEl>
                                        <p:attrNameLst>
                                          <p:attrName>style.visibility</p:attrName>
                                        </p:attrNameLst>
                                      </p:cBhvr>
                                      <p:to>
                                        <p:strVal val="visible"/>
                                      </p:to>
                                    </p:set>
                                    <p:anim calcmode="lin" valueType="num">
                                      <p:cBhvr additive="base">
                                        <p:cTn id="13" dur="500" fill="hold"/>
                                        <p:tgtEl>
                                          <p:spTgt spid="1946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61">
                                            <p:txEl>
                                              <p:pRg st="2" end="2"/>
                                            </p:txEl>
                                          </p:spTgt>
                                        </p:tgtEl>
                                        <p:attrNameLst>
                                          <p:attrName>style.visibility</p:attrName>
                                        </p:attrNameLst>
                                      </p:cBhvr>
                                      <p:to>
                                        <p:strVal val="visible"/>
                                      </p:to>
                                    </p:set>
                                    <p:anim calcmode="lin" valueType="num">
                                      <p:cBhvr additive="base">
                                        <p:cTn id="19" dur="500" fill="hold"/>
                                        <p:tgtEl>
                                          <p:spTgt spid="1946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61">
                                            <p:txEl>
                                              <p:pRg st="3" end="3"/>
                                            </p:txEl>
                                          </p:spTgt>
                                        </p:tgtEl>
                                        <p:attrNameLst>
                                          <p:attrName>style.visibility</p:attrName>
                                        </p:attrNameLst>
                                      </p:cBhvr>
                                      <p:to>
                                        <p:strVal val="visible"/>
                                      </p:to>
                                    </p:set>
                                    <p:anim calcmode="lin" valueType="num">
                                      <p:cBhvr additive="base">
                                        <p:cTn id="25" dur="500" fill="hold"/>
                                        <p:tgtEl>
                                          <p:spTgt spid="1946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6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the Supreme Court</a:t>
            </a:r>
            <a:endParaRPr lang="en-US" dirty="0"/>
          </a:p>
        </p:txBody>
      </p:sp>
      <p:sp>
        <p:nvSpPr>
          <p:cNvPr id="3" name="Content Placeholder 2"/>
          <p:cNvSpPr>
            <a:spLocks noGrp="1"/>
          </p:cNvSpPr>
          <p:nvPr>
            <p:ph idx="1"/>
          </p:nvPr>
        </p:nvSpPr>
        <p:spPr>
          <a:xfrm>
            <a:off x="155275" y="2011680"/>
            <a:ext cx="11832388" cy="4716924"/>
          </a:xfrm>
        </p:spPr>
        <p:txBody>
          <a:bodyPr>
            <a:normAutofit fontScale="92500" lnSpcReduction="20000"/>
          </a:bodyPr>
          <a:lstStyle/>
          <a:p>
            <a:r>
              <a:rPr lang="en-US" sz="3000" i="1" dirty="0" smtClean="0"/>
              <a:t>McCulloch v. Maryland (1819)</a:t>
            </a:r>
          </a:p>
          <a:p>
            <a:pPr lvl="1"/>
            <a:r>
              <a:rPr lang="en-US" sz="3000" dirty="0" smtClean="0"/>
              <a:t>State of Maryland attempted to tax the Second Bank of the United States by placing a tax on all notes of banks not chartered in Maryland.</a:t>
            </a:r>
          </a:p>
          <a:p>
            <a:pPr lvl="1"/>
            <a:r>
              <a:rPr lang="en-US" sz="3000" dirty="0" smtClean="0"/>
              <a:t>The Supreme Court invoked the Necessary and Proper/Elastic Clause which allowed the Federal government to pass laws not expressly provided for in the Constitution, provided those laws are in useful furtherance of the express powers of Congress.</a:t>
            </a:r>
          </a:p>
          <a:p>
            <a:pPr lvl="1"/>
            <a:endParaRPr lang="en-US" dirty="0" smtClean="0"/>
          </a:p>
          <a:p>
            <a:r>
              <a:rPr lang="en-US" sz="3000" i="1" dirty="0" smtClean="0"/>
              <a:t>Gibbons v. Ogden (1824)</a:t>
            </a:r>
          </a:p>
          <a:p>
            <a:pPr lvl="1"/>
            <a:r>
              <a:rPr lang="en-US" sz="3000" dirty="0" smtClean="0"/>
              <a:t>In a dispute over state laws granting navigation rights to territorial waters of particular states (i.e. New York), the Supreme Court determined that federal rules/regulations regarding interstate commerce were supreme to state laws, which is granted by the Commerce Clause.</a:t>
            </a:r>
            <a:endParaRPr lang="en-US" sz="3000" dirty="0"/>
          </a:p>
        </p:txBody>
      </p:sp>
    </p:spTree>
    <p:extLst>
      <p:ext uri="{BB962C8B-B14F-4D97-AF65-F5344CB8AC3E}">
        <p14:creationId xmlns:p14="http://schemas.microsoft.com/office/powerpoint/2010/main" val="60173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dual to shared federalism</a:t>
            </a:r>
            <a:endParaRPr lang="en-US" dirty="0"/>
          </a:p>
        </p:txBody>
      </p:sp>
      <p:sp>
        <p:nvSpPr>
          <p:cNvPr id="3" name="Content Placeholder 2"/>
          <p:cNvSpPr>
            <a:spLocks noGrp="1"/>
          </p:cNvSpPr>
          <p:nvPr>
            <p:ph idx="1"/>
          </p:nvPr>
        </p:nvSpPr>
        <p:spPr>
          <a:xfrm>
            <a:off x="224287" y="2011679"/>
            <a:ext cx="11766430" cy="4613407"/>
          </a:xfrm>
        </p:spPr>
        <p:txBody>
          <a:bodyPr>
            <a:normAutofit fontScale="92500" lnSpcReduction="10000"/>
          </a:bodyPr>
          <a:lstStyle/>
          <a:p>
            <a:r>
              <a:rPr lang="en-US" altLang="en-US" sz="3200" dirty="0"/>
              <a:t>During the New Deal (1930s), Congress enacted legislation expanding the federal government’</a:t>
            </a:r>
            <a:r>
              <a:rPr lang="en-US" altLang="ja-JP" sz="3200" dirty="0"/>
              <a:t>s role in regulating commercial activity.</a:t>
            </a:r>
          </a:p>
          <a:p>
            <a:r>
              <a:rPr lang="en-US" altLang="en-US" sz="3200" dirty="0"/>
              <a:t>Marked by supportive relations, sometimes partnerships, between the federal government and the state and local governments.</a:t>
            </a:r>
          </a:p>
          <a:p>
            <a:r>
              <a:rPr lang="en-US" altLang="en-US" sz="3200" dirty="0"/>
              <a:t>A rise in </a:t>
            </a:r>
            <a:r>
              <a:rPr lang="ja-JP" altLang="en-US" sz="3200" dirty="0"/>
              <a:t>“</a:t>
            </a:r>
            <a:r>
              <a:rPr lang="en-US" altLang="ja-JP" sz="3200" dirty="0" smtClean="0"/>
              <a:t>grants-in-aid” : </a:t>
            </a:r>
            <a:r>
              <a:rPr lang="en-US" altLang="ja-JP" sz="3200" dirty="0"/>
              <a:t>funds given by Congress to state and local </a:t>
            </a:r>
            <a:r>
              <a:rPr lang="en-US" altLang="ja-JP" sz="3200" dirty="0" smtClean="0"/>
              <a:t>governments (usually with few string attached)</a:t>
            </a:r>
          </a:p>
          <a:p>
            <a:r>
              <a:rPr lang="en-US" altLang="en-US" sz="3200" dirty="0" smtClean="0"/>
              <a:t>Overtime, however, the Federal government began placing limitations and restrictions on that aid. </a:t>
            </a:r>
          </a:p>
          <a:p>
            <a:pPr lvl="1"/>
            <a:r>
              <a:rPr lang="en-US" altLang="en-US" sz="3000" u="sng" dirty="0" smtClean="0"/>
              <a:t>Exp.</a:t>
            </a:r>
            <a:r>
              <a:rPr lang="en-US" altLang="en-US" sz="3000" dirty="0" smtClean="0"/>
              <a:t>: Categorical Grants (Grants for very specific purposes); Unfunded Mandates</a:t>
            </a:r>
            <a:endParaRPr lang="en-US" altLang="en-US" sz="3000" dirty="0"/>
          </a:p>
          <a:p>
            <a:endParaRPr lang="en-US" sz="2800" dirty="0"/>
          </a:p>
        </p:txBody>
      </p:sp>
    </p:spTree>
    <p:extLst>
      <p:ext uri="{BB962C8B-B14F-4D97-AF65-F5344CB8AC3E}">
        <p14:creationId xmlns:p14="http://schemas.microsoft.com/office/powerpoint/2010/main" val="426757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Regulated federalism (1960</a:t>
            </a:r>
            <a:r>
              <a:rPr lang="en-US" sz="2400" dirty="0" smtClean="0"/>
              <a:t>s</a:t>
            </a:r>
            <a:r>
              <a:rPr lang="en-US" dirty="0" smtClean="0"/>
              <a:t>-1990</a:t>
            </a:r>
            <a:r>
              <a:rPr lang="en-US" sz="2400" dirty="0" smtClean="0"/>
              <a:t>s</a:t>
            </a:r>
            <a:r>
              <a:rPr lang="en-US" dirty="0" smtClean="0"/>
              <a:t>)</a:t>
            </a:r>
            <a:endParaRPr lang="en-US" dirty="0"/>
          </a:p>
        </p:txBody>
      </p:sp>
      <p:sp>
        <p:nvSpPr>
          <p:cNvPr id="3" name="Content Placeholder 2"/>
          <p:cNvSpPr>
            <a:spLocks noGrp="1"/>
          </p:cNvSpPr>
          <p:nvPr>
            <p:ph idx="1"/>
          </p:nvPr>
        </p:nvSpPr>
        <p:spPr>
          <a:xfrm>
            <a:off x="207034" y="2011680"/>
            <a:ext cx="11766430" cy="4596154"/>
          </a:xfrm>
        </p:spPr>
        <p:txBody>
          <a:bodyPr>
            <a:normAutofit fontScale="92500" lnSpcReduction="10000"/>
          </a:bodyPr>
          <a:lstStyle/>
          <a:p>
            <a:r>
              <a:rPr lang="en-US" altLang="en-US" sz="3200" dirty="0"/>
              <a:t>The federal government dictates national standards states must meet or rules states must follow</a:t>
            </a:r>
            <a:r>
              <a:rPr lang="en-US" altLang="en-US" sz="3200" dirty="0" smtClean="0"/>
              <a:t>.</a:t>
            </a:r>
          </a:p>
          <a:p>
            <a:r>
              <a:rPr lang="en-US" altLang="en-US" sz="3200" dirty="0" smtClean="0"/>
              <a:t>A </a:t>
            </a:r>
            <a:r>
              <a:rPr lang="en-US" altLang="en-US" sz="3200" dirty="0"/>
              <a:t>rise in unfunded mandates: national standards or programs imposed on state and local governments without accompanying funding</a:t>
            </a:r>
            <a:r>
              <a:rPr lang="en-US" altLang="en-US" sz="3200" dirty="0" smtClean="0"/>
              <a:t>.</a:t>
            </a:r>
          </a:p>
          <a:p>
            <a:r>
              <a:rPr lang="en-US" altLang="en-US" sz="3200" dirty="0" smtClean="0"/>
              <a:t>Also a rise in partial preemption</a:t>
            </a:r>
          </a:p>
          <a:p>
            <a:pPr lvl="1"/>
            <a:r>
              <a:rPr lang="en-US" sz="3000" dirty="0"/>
              <a:t>Certain federal laws allow the states to administer joint federal-state programs so long as they conform to federal guidelines.</a:t>
            </a:r>
          </a:p>
          <a:p>
            <a:pPr lvl="1"/>
            <a:r>
              <a:rPr lang="en-US" sz="3000" dirty="0"/>
              <a:t>If an agency fails to follow the instructions of the federal agencies, the state might lose control of the program.</a:t>
            </a:r>
          </a:p>
          <a:p>
            <a:pPr lvl="1"/>
            <a:r>
              <a:rPr lang="en-US" sz="3000" u="sng" dirty="0"/>
              <a:t>Example</a:t>
            </a:r>
            <a:r>
              <a:rPr lang="en-US" sz="3000" dirty="0"/>
              <a:t>:  State air pollution </a:t>
            </a:r>
            <a:r>
              <a:rPr lang="en-US" sz="3000" dirty="0" smtClean="0"/>
              <a:t>policies</a:t>
            </a:r>
            <a:endParaRPr lang="en-US" sz="3000" dirty="0"/>
          </a:p>
          <a:p>
            <a:pPr lvl="1"/>
            <a:endParaRPr lang="en-US" altLang="en-US" sz="3000" dirty="0"/>
          </a:p>
          <a:p>
            <a:endParaRPr lang="en-US" dirty="0"/>
          </a:p>
        </p:txBody>
      </p:sp>
    </p:spTree>
    <p:extLst>
      <p:ext uri="{BB962C8B-B14F-4D97-AF65-F5344CB8AC3E}">
        <p14:creationId xmlns:p14="http://schemas.microsoft.com/office/powerpoint/2010/main" val="252492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federalism (1990</a:t>
            </a:r>
            <a:r>
              <a:rPr lang="en-US" sz="3200" dirty="0" smtClean="0"/>
              <a:t>s</a:t>
            </a:r>
            <a:r>
              <a:rPr lang="en-US" dirty="0" smtClean="0"/>
              <a:t>-present)</a:t>
            </a:r>
            <a:endParaRPr lang="en-US" dirty="0"/>
          </a:p>
        </p:txBody>
      </p:sp>
      <p:sp>
        <p:nvSpPr>
          <p:cNvPr id="3" name="Content Placeholder 2"/>
          <p:cNvSpPr>
            <a:spLocks noGrp="1"/>
          </p:cNvSpPr>
          <p:nvPr>
            <p:ph idx="1"/>
          </p:nvPr>
        </p:nvSpPr>
        <p:spPr>
          <a:xfrm>
            <a:off x="172528" y="2011679"/>
            <a:ext cx="11455880" cy="4613407"/>
          </a:xfrm>
        </p:spPr>
        <p:txBody>
          <a:bodyPr>
            <a:noAutofit/>
          </a:bodyPr>
          <a:lstStyle/>
          <a:p>
            <a:r>
              <a:rPr lang="en-US" altLang="en-US" sz="2800" dirty="0"/>
              <a:t>Efforts to craft national policies to return more discretion to the states</a:t>
            </a:r>
          </a:p>
          <a:p>
            <a:r>
              <a:rPr lang="en-US" altLang="en-US" sz="2800" dirty="0"/>
              <a:t>Rise in block </a:t>
            </a:r>
            <a:r>
              <a:rPr lang="en-US" altLang="en-US" sz="2800" dirty="0" smtClean="0"/>
              <a:t>grants</a:t>
            </a:r>
          </a:p>
          <a:p>
            <a:pPr lvl="1"/>
            <a:r>
              <a:rPr lang="en-US" altLang="en-US" sz="2600" dirty="0" smtClean="0"/>
              <a:t>Grants with only general requirements (as opposed to categorical grants)</a:t>
            </a:r>
            <a:endParaRPr lang="en-US" altLang="en-US" sz="2600" dirty="0"/>
          </a:p>
          <a:p>
            <a:r>
              <a:rPr lang="en-US" altLang="en-US" sz="2800" dirty="0"/>
              <a:t>Unfunded Mandates Reform Act</a:t>
            </a:r>
          </a:p>
          <a:p>
            <a:r>
              <a:rPr lang="en-US" altLang="en-US" sz="2800" dirty="0"/>
              <a:t>Loosening of federal restrictions on grants-in-aid, like the Welfare Reform Act</a:t>
            </a:r>
          </a:p>
          <a:p>
            <a:r>
              <a:rPr lang="en-US" altLang="en-US" sz="2800" dirty="0"/>
              <a:t>Efforts by the courts to interpret the interstate commerce clause more </a:t>
            </a:r>
            <a:r>
              <a:rPr lang="en-US" altLang="en-US" sz="2800" dirty="0" smtClean="0"/>
              <a:t>narrowly</a:t>
            </a:r>
          </a:p>
          <a:p>
            <a:pPr lvl="1"/>
            <a:r>
              <a:rPr lang="en-US" altLang="en-US" sz="2800" u="sng" dirty="0" err="1" smtClean="0"/>
              <a:t>Exp</a:t>
            </a:r>
            <a:r>
              <a:rPr lang="en-US" altLang="en-US" sz="2800" dirty="0" smtClean="0"/>
              <a:t>: United States v. Lopez (struck down federal law banning guns on school grounds as overextension of commerce clause)</a:t>
            </a:r>
            <a:endParaRPr lang="en-US" altLang="en-US" sz="2800" dirty="0"/>
          </a:p>
        </p:txBody>
      </p:sp>
      <p:pic>
        <p:nvPicPr>
          <p:cNvPr id="10242" name="Picture 2" descr="http://www.hooverpress.org/client/Products/ProdimageLg/9512-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8970" y="151051"/>
            <a:ext cx="1119467" cy="1641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70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191109" y="247715"/>
            <a:ext cx="7535174" cy="6479108"/>
          </a:xfrm>
          <a:prstGeom prst="rect">
            <a:avLst/>
          </a:prstGeom>
        </p:spPr>
      </p:pic>
    </p:spTree>
    <p:extLst>
      <p:ext uri="{BB962C8B-B14F-4D97-AF65-F5344CB8AC3E}">
        <p14:creationId xmlns:p14="http://schemas.microsoft.com/office/powerpoint/2010/main" val="2715937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TC103090430[[fn=Banded]]</Template>
  <TotalTime>153</TotalTime>
  <Words>2227</Words>
  <Application>Microsoft Office PowerPoint</Application>
  <PresentationFormat>Widescreen</PresentationFormat>
  <Paragraphs>163</Paragraphs>
  <Slides>24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ＭＳ ゴシック</vt:lpstr>
      <vt:lpstr>ＭＳ Ｐゴシック</vt:lpstr>
      <vt:lpstr>Calibri</vt:lpstr>
      <vt:lpstr>Corbel</vt:lpstr>
      <vt:lpstr>Wingdings</vt:lpstr>
      <vt:lpstr>Banded</vt:lpstr>
      <vt:lpstr>Federalism</vt:lpstr>
      <vt:lpstr>What is federalism?</vt:lpstr>
      <vt:lpstr>American-style federalism</vt:lpstr>
      <vt:lpstr>Dual Federalism</vt:lpstr>
      <vt:lpstr>Dual Federalism</vt:lpstr>
      <vt:lpstr>Shared Federalism</vt:lpstr>
      <vt:lpstr>Marble vs. layer cake federalism</vt:lpstr>
      <vt:lpstr>PowerPoint Presentation</vt:lpstr>
      <vt:lpstr>Why Federalism Matters: Hurricanes Katrina and Sandy</vt:lpstr>
      <vt:lpstr>Muddiest Points</vt:lpstr>
      <vt:lpstr>Thought &amp; Discussion</vt:lpstr>
      <vt:lpstr>State Responses to Collective Action Problems</vt:lpstr>
      <vt:lpstr>Coordination Problems</vt:lpstr>
      <vt:lpstr>Reneging and Shirking</vt:lpstr>
      <vt:lpstr>Cutthroat Competition</vt:lpstr>
      <vt:lpstr>The Political Logic of Nationalization</vt:lpstr>
      <vt:lpstr>The Supremacy Clause</vt:lpstr>
      <vt:lpstr>Federalism and The Powers of Congress</vt:lpstr>
      <vt:lpstr>The Tenth Amendment</vt:lpstr>
      <vt:lpstr>The Role of the Supreme Court</vt:lpstr>
      <vt:lpstr>From dual to shared federalism</vt:lpstr>
      <vt:lpstr>Regulated federalism (1960s-1990s)</vt:lpstr>
      <vt:lpstr>New federalism (1990s-present)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Federalism</dc:title>
  <dc:creator>Matt</dc:creator>
  <cp:lastModifiedBy>Matt</cp:lastModifiedBy>
  <cp:revision>13</cp:revision>
  <dcterms:created xsi:type="dcterms:W3CDTF">2014-08-28T02:10:35Z</dcterms:created>
  <dcterms:modified xsi:type="dcterms:W3CDTF">2014-09-04T03:06:49Z</dcterms:modified>
</cp:coreProperties>
</file>