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68" r:id="rId4"/>
    <p:sldId id="269" r:id="rId5"/>
    <p:sldId id="259" r:id="rId6"/>
    <p:sldId id="260" r:id="rId7"/>
    <p:sldId id="258" r:id="rId8"/>
    <p:sldId id="262" r:id="rId9"/>
    <p:sldId id="265" r:id="rId10"/>
    <p:sldId id="261" r:id="rId11"/>
    <p:sldId id="263" r:id="rId12"/>
    <p:sldId id="264" r:id="rId13"/>
    <p:sldId id="267" r:id="rId14"/>
    <p:sldId id="266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9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89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08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68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41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63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63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944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45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492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29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77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03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40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41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857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79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8E26A26-8541-44D6-B798-CF0F08DBCE8C}" type="datetimeFigureOut">
              <a:rPr lang="en-US" smtClean="0"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C1BA1CC-F29E-4220-9C50-6CD59317B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9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mclary105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Logic and Principles of American Politics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Lowi</a:t>
            </a:r>
            <a:r>
              <a:rPr lang="en-US" dirty="0" smtClean="0"/>
              <a:t>, Chapter 1</a:t>
            </a:r>
          </a:p>
          <a:p>
            <a:r>
              <a:rPr lang="en-US" dirty="0" smtClean="0"/>
              <a:t>8/19/2014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3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3287" y="2224215"/>
            <a:ext cx="10018713" cy="444431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Basic Concepts</a:t>
            </a:r>
          </a:p>
          <a:p>
            <a:r>
              <a:rPr lang="en-US" sz="2800" dirty="0" smtClean="0"/>
              <a:t>The Five Principles of Politics</a:t>
            </a:r>
          </a:p>
          <a:p>
            <a:pPr lvl="1"/>
            <a:r>
              <a:rPr lang="en-US" sz="2800" dirty="0" smtClean="0"/>
              <a:t>Rationality and purpose</a:t>
            </a:r>
          </a:p>
          <a:p>
            <a:pPr lvl="1"/>
            <a:r>
              <a:rPr lang="en-US" sz="2800" dirty="0" smtClean="0"/>
              <a:t>Collective Action and problem-solving</a:t>
            </a:r>
          </a:p>
          <a:p>
            <a:pPr lvl="1"/>
            <a:r>
              <a:rPr lang="en-US" sz="2800" dirty="0"/>
              <a:t>Institutions and </a:t>
            </a:r>
            <a:r>
              <a:rPr lang="en-US" sz="2800" dirty="0" smtClean="0"/>
              <a:t>structure</a:t>
            </a:r>
          </a:p>
          <a:p>
            <a:pPr lvl="1"/>
            <a:r>
              <a:rPr lang="en-US" sz="2800" dirty="0" smtClean="0"/>
              <a:t>Political Outcomes as product of rationality and institutions</a:t>
            </a:r>
          </a:p>
          <a:p>
            <a:pPr lvl="1"/>
            <a:r>
              <a:rPr lang="en-US" sz="2800" dirty="0" smtClean="0"/>
              <a:t>History and identity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9218" name="Picture 2" descr="http://t2.gstatic.com/images?q=tbn:ANd9GcT89KHrbUcWXbC5I857IeQRZgoZt-lRXjVmCwpH0qLTV3vg238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943" y="230661"/>
            <a:ext cx="3550507" cy="355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71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40368"/>
            <a:ext cx="10018713" cy="1752599"/>
          </a:xfrm>
        </p:spPr>
        <p:txBody>
          <a:bodyPr/>
          <a:lstStyle/>
          <a:p>
            <a:r>
              <a:rPr lang="en-US" dirty="0" smtClean="0"/>
              <a:t>Basic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5362" y="1459833"/>
            <a:ext cx="10707689" cy="5093368"/>
          </a:xfrm>
        </p:spPr>
        <p:txBody>
          <a:bodyPr>
            <a:normAutofit/>
          </a:bodyPr>
          <a:lstStyle/>
          <a:p>
            <a:r>
              <a:rPr lang="en-US" dirty="0" smtClean="0"/>
              <a:t>Politics arises from the need to choose among alternatives when differences make it impossible for everyone to get what they want.</a:t>
            </a:r>
          </a:p>
          <a:p>
            <a:pPr lvl="1"/>
            <a:r>
              <a:rPr lang="en-US" sz="2400" dirty="0" smtClean="0"/>
              <a:t>Choices breed conflict due to conflicting interests, values, and ideas about how to allocate scarce resources.</a:t>
            </a:r>
          </a:p>
          <a:p>
            <a:pPr lvl="1"/>
            <a:r>
              <a:rPr lang="en-US" sz="2400" dirty="0" smtClean="0"/>
              <a:t>Politics is how people manage such conflict and agree on a collective action.</a:t>
            </a:r>
          </a:p>
          <a:p>
            <a:r>
              <a:rPr lang="en-US" dirty="0" smtClean="0"/>
              <a:t>To carry out the act of politics, some sort of structure and rules must exist to allow for the management of this process.</a:t>
            </a:r>
          </a:p>
          <a:p>
            <a:r>
              <a:rPr lang="en-US" dirty="0" smtClean="0"/>
              <a:t>Hence Government is necessary. What would the absence of government (i.e. anarchy) look like? </a:t>
            </a:r>
          </a:p>
          <a:p>
            <a:r>
              <a:rPr lang="en-US" dirty="0" smtClean="0"/>
              <a:t>What institutions and rules does our government have to mitigate these problems?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49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40369"/>
            <a:ext cx="10018713" cy="1078832"/>
          </a:xfrm>
        </p:spPr>
        <p:txBody>
          <a:bodyPr/>
          <a:lstStyle/>
          <a:p>
            <a:r>
              <a:rPr lang="en-US" dirty="0" smtClean="0"/>
              <a:t>Different Forms of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475874"/>
            <a:ext cx="10018713" cy="503722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Fundamentally about where </a:t>
            </a:r>
            <a:r>
              <a:rPr lang="en-US" b="1" dirty="0" smtClean="0"/>
              <a:t>authority</a:t>
            </a:r>
            <a:r>
              <a:rPr lang="en-US" dirty="0" smtClean="0"/>
              <a:t> and/or </a:t>
            </a:r>
            <a:r>
              <a:rPr lang="en-US" b="1" dirty="0" smtClean="0"/>
              <a:t>power</a:t>
            </a:r>
            <a:r>
              <a:rPr lang="en-US" dirty="0" smtClean="0"/>
              <a:t> is derived from and who possesses it</a:t>
            </a:r>
          </a:p>
          <a:p>
            <a:r>
              <a:rPr lang="en-US" dirty="0" smtClean="0"/>
              <a:t>Democracy (</a:t>
            </a:r>
            <a:r>
              <a:rPr lang="en-US" i="1" dirty="0" smtClean="0"/>
              <a:t>authority</a:t>
            </a:r>
            <a:r>
              <a:rPr lang="en-US" dirty="0" smtClean="0"/>
              <a:t> derived from the people and usually delegated to others)</a:t>
            </a:r>
          </a:p>
          <a:p>
            <a:pPr lvl="1"/>
            <a:r>
              <a:rPr lang="en-US" sz="2400" dirty="0" smtClean="0"/>
              <a:t>Direct Democracy vs. Republic</a:t>
            </a:r>
          </a:p>
          <a:p>
            <a:r>
              <a:rPr lang="en-US" dirty="0" smtClean="0"/>
              <a:t>Autocracy or Dictatorship (</a:t>
            </a:r>
            <a:r>
              <a:rPr lang="en-US" i="1" dirty="0" smtClean="0"/>
              <a:t>power</a:t>
            </a:r>
            <a:r>
              <a:rPr lang="en-US" dirty="0" smtClean="0"/>
              <a:t> held by one individual)</a:t>
            </a:r>
          </a:p>
          <a:p>
            <a:pPr lvl="1"/>
            <a:r>
              <a:rPr lang="en-US" sz="2400" dirty="0" smtClean="0"/>
              <a:t>Also includes monarchies (i.e. United Arab Emirates; Brunei)</a:t>
            </a:r>
          </a:p>
          <a:p>
            <a:pPr lvl="1"/>
            <a:r>
              <a:rPr lang="en-US" sz="2400" dirty="0" smtClean="0"/>
              <a:t>Authoritarianism vs. Totalitarianism</a:t>
            </a:r>
          </a:p>
          <a:p>
            <a:r>
              <a:rPr lang="en-US" dirty="0" smtClean="0"/>
              <a:t>Oligarchies (</a:t>
            </a:r>
            <a:r>
              <a:rPr lang="en-US" i="1" dirty="0" smtClean="0"/>
              <a:t>power</a:t>
            </a:r>
            <a:r>
              <a:rPr lang="en-US" dirty="0" smtClean="0"/>
              <a:t> held by a small group of wealthy/influential individuals)</a:t>
            </a:r>
          </a:p>
          <a:p>
            <a:r>
              <a:rPr lang="en-US" dirty="0" smtClean="0"/>
              <a:t>Theocracies (</a:t>
            </a:r>
            <a:r>
              <a:rPr lang="en-US" i="1" dirty="0" smtClean="0"/>
              <a:t>power</a:t>
            </a:r>
            <a:r>
              <a:rPr lang="en-US" dirty="0" smtClean="0"/>
              <a:t> is held by both representatives of the people and of some religious order)</a:t>
            </a:r>
          </a:p>
          <a:p>
            <a:pPr lvl="1"/>
            <a:r>
              <a:rPr lang="en-US" sz="2400" dirty="0" smtClean="0"/>
              <a:t>Example: Iran, Saudi Arabia</a:t>
            </a:r>
          </a:p>
        </p:txBody>
      </p:sp>
      <p:pic>
        <p:nvPicPr>
          <p:cNvPr id="3074" name="Picture 2" descr="http://c10.nrostatic.com/sites/default/files/uploaded/pic_giant_062813_SM_The-Simulacrum-of-Self-Governme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8516" y="3146854"/>
            <a:ext cx="2280983" cy="133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83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40957"/>
            <a:ext cx="10018713" cy="1752599"/>
          </a:xfrm>
        </p:spPr>
        <p:txBody>
          <a:bodyPr/>
          <a:lstStyle/>
          <a:p>
            <a:r>
              <a:rPr lang="en-US" dirty="0" smtClean="0"/>
              <a:t>Rationality as a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1692876"/>
            <a:ext cx="10205564" cy="4905632"/>
          </a:xfrm>
        </p:spPr>
        <p:txBody>
          <a:bodyPr>
            <a:normAutofit lnSpcReduction="10000"/>
          </a:bodyPr>
          <a:lstStyle/>
          <a:p>
            <a:r>
              <a:rPr lang="en-US" sz="2800" i="1" dirty="0" smtClean="0"/>
              <a:t>Rational Choice Approach</a:t>
            </a:r>
          </a:p>
          <a:p>
            <a:r>
              <a:rPr lang="en-US" sz="2800" dirty="0" smtClean="0"/>
              <a:t>Rational ordering of preferences and goals </a:t>
            </a:r>
          </a:p>
          <a:p>
            <a:pPr lvl="1"/>
            <a:r>
              <a:rPr lang="en-US" sz="2600" dirty="0" smtClean="0"/>
              <a:t>All about probabilities of potential political outcomes and the costs associated with each choice</a:t>
            </a:r>
          </a:p>
          <a:p>
            <a:pPr lvl="1"/>
            <a:r>
              <a:rPr lang="en-US" sz="2400" u="sng" dirty="0" smtClean="0"/>
              <a:t>Primary objective</a:t>
            </a:r>
            <a:r>
              <a:rPr lang="en-US" sz="2400" dirty="0" smtClean="0"/>
              <a:t>: to realize highest preference for the lowest cost</a:t>
            </a:r>
          </a:p>
          <a:p>
            <a:pPr lvl="1"/>
            <a:r>
              <a:rPr lang="en-US" sz="2400" dirty="0" smtClean="0"/>
              <a:t>Makes it possible to anticipate and even predict some political interactions and outcomes</a:t>
            </a:r>
          </a:p>
          <a:p>
            <a:pPr lvl="1"/>
            <a:r>
              <a:rPr lang="en-US" sz="2400" u="sng" dirty="0" smtClean="0"/>
              <a:t>Example</a:t>
            </a:r>
            <a:r>
              <a:rPr lang="en-US" sz="2400" dirty="0" smtClean="0"/>
              <a:t>: What priorities and preferences might a member of Congress from Athens, Georgia have? Why?</a:t>
            </a:r>
          </a:p>
          <a:p>
            <a:pPr lvl="1"/>
            <a:r>
              <a:rPr lang="en-US" sz="2400" dirty="0" smtClean="0"/>
              <a:t>But most decisions are not unitary (by one person alone), but </a:t>
            </a:r>
            <a:r>
              <a:rPr lang="en-US" sz="2400" b="1" i="1" dirty="0" smtClean="0"/>
              <a:t>collective</a:t>
            </a:r>
          </a:p>
          <a:p>
            <a:pPr marL="45720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721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Collective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7460" y="2211859"/>
            <a:ext cx="10205564" cy="436193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Politics by nature is about collective action</a:t>
            </a:r>
          </a:p>
          <a:p>
            <a:pPr lvl="1"/>
            <a:r>
              <a:rPr lang="en-US" sz="2600" dirty="0" smtClean="0"/>
              <a:t>Resources such as time, energy, money, attention, etc. are all scarce (not enough to go around)</a:t>
            </a:r>
          </a:p>
          <a:p>
            <a:pPr lvl="1"/>
            <a:r>
              <a:rPr lang="en-US" sz="2600" dirty="0" smtClean="0"/>
              <a:t>Requires individuals and groups to compare and debate preferences, agree on a course of action, and about how to implement and enforce the collective choice.</a:t>
            </a:r>
          </a:p>
          <a:p>
            <a:pPr lvl="1"/>
            <a:r>
              <a:rPr lang="en-US" sz="2600" dirty="0" smtClean="0"/>
              <a:t>Becomes even more difficult as the number of members of a group increases.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54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Collective Action Problems and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5674" y="2543431"/>
            <a:ext cx="10041556" cy="406518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Coordination Problems</a:t>
            </a:r>
          </a:p>
          <a:p>
            <a:pPr lvl="1"/>
            <a:r>
              <a:rPr lang="en-US" sz="2400" dirty="0" smtClean="0"/>
              <a:t>Informal and Formal Bargaining</a:t>
            </a:r>
          </a:p>
          <a:p>
            <a:r>
              <a:rPr lang="en-US" sz="2800" dirty="0" smtClean="0"/>
              <a:t>Prisoner’s Dilemma</a:t>
            </a:r>
          </a:p>
          <a:p>
            <a:r>
              <a:rPr lang="en-US" sz="2800" dirty="0" smtClean="0"/>
              <a:t>Free Rider Problem</a:t>
            </a:r>
          </a:p>
          <a:p>
            <a:pPr lvl="1"/>
            <a:r>
              <a:rPr lang="en-US" sz="2400" dirty="0" smtClean="0"/>
              <a:t>Public vs. Private Goods</a:t>
            </a:r>
          </a:p>
          <a:p>
            <a:r>
              <a:rPr lang="en-US" sz="2800" dirty="0" smtClean="0"/>
              <a:t>Tragedy of the Commons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pic>
        <p:nvPicPr>
          <p:cNvPr id="4" name="Picture 2" descr="http://www.stefanomastrogiacomo.info/wp-content/uploads/2012/11/Coordination-Problem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284" y="2714366"/>
            <a:ext cx="4777946" cy="358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84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00892"/>
            <a:ext cx="10018713" cy="1752599"/>
          </a:xfrm>
        </p:spPr>
        <p:txBody>
          <a:bodyPr/>
          <a:lstStyle/>
          <a:p>
            <a:r>
              <a:rPr lang="en-US" dirty="0" smtClean="0"/>
              <a:t>Coordination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0338" y="1381991"/>
            <a:ext cx="10018712" cy="5060372"/>
          </a:xfrm>
        </p:spPr>
        <p:txBody>
          <a:bodyPr>
            <a:normAutofit/>
          </a:bodyPr>
          <a:lstStyle/>
          <a:p>
            <a:r>
              <a:rPr lang="en-US" altLang="en-US" sz="2800" dirty="0" smtClean="0"/>
              <a:t>Groups are made up of many members with divergent interests and needs</a:t>
            </a:r>
          </a:p>
          <a:p>
            <a:r>
              <a:rPr lang="en-US" altLang="en-US" sz="2800" dirty="0" smtClean="0"/>
              <a:t>Each member must determine their preferences and what, if anything, they are willing to contribute to the collective decision</a:t>
            </a:r>
          </a:p>
          <a:p>
            <a:r>
              <a:rPr lang="en-US" altLang="en-US" sz="2800" dirty="0" smtClean="0"/>
              <a:t>Members must then discuss, debate, bargain, and coordinate their efforts to arrive at some collective outcome and then implement it</a:t>
            </a:r>
          </a:p>
          <a:p>
            <a:pPr lvl="1"/>
            <a:r>
              <a:rPr lang="en-US" altLang="en-US" sz="2400" dirty="0" smtClean="0"/>
              <a:t>Informal (few rules and unstructured) vs. Formal (rules and structure) bargaining</a:t>
            </a:r>
          </a:p>
          <a:p>
            <a:r>
              <a:rPr lang="en-US" altLang="en-US" sz="2800" dirty="0" smtClean="0"/>
              <a:t>How might you solve a coordination problem?</a:t>
            </a:r>
          </a:p>
        </p:txBody>
      </p:sp>
    </p:spTree>
    <p:extLst>
      <p:ext uri="{BB962C8B-B14F-4D97-AF65-F5344CB8AC3E}">
        <p14:creationId xmlns:p14="http://schemas.microsoft.com/office/powerpoint/2010/main" val="229940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919" y="374075"/>
            <a:ext cx="10018713" cy="66501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Delegation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3541" y="914399"/>
            <a:ext cx="10318459" cy="594360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ease by which collective decisions are coordinated is influenced by the size of the groups</a:t>
            </a:r>
          </a:p>
          <a:p>
            <a:pPr lvl="1"/>
            <a:r>
              <a:rPr lang="en-US" sz="2400" u="sng" dirty="0" smtClean="0"/>
              <a:t>Examples</a:t>
            </a:r>
            <a:r>
              <a:rPr lang="en-US" sz="2400" dirty="0" smtClean="0"/>
              <a:t>: String Quartet vs. Symphony Orchestra; House vs. Senate</a:t>
            </a:r>
          </a:p>
          <a:p>
            <a:r>
              <a:rPr lang="en-US" sz="2800" dirty="0" smtClean="0"/>
              <a:t>In larger groups, some power and authority is often delegated to one or more individuals to make decisions on behalf of the collective</a:t>
            </a:r>
          </a:p>
          <a:p>
            <a:r>
              <a:rPr lang="en-US" sz="2800" dirty="0" smtClean="0"/>
              <a:t>This creates a Principal-Agent Relationship</a:t>
            </a:r>
          </a:p>
          <a:p>
            <a:pPr lvl="1"/>
            <a:r>
              <a:rPr lang="en-US" sz="2400" dirty="0" smtClean="0"/>
              <a:t>Principal = the one being represented and the original source by which authority is often derived</a:t>
            </a:r>
          </a:p>
          <a:p>
            <a:pPr lvl="1"/>
            <a:r>
              <a:rPr lang="en-US" sz="2400" dirty="0" smtClean="0"/>
              <a:t>Agent = the one selected or elected to represent the collective</a:t>
            </a:r>
          </a:p>
          <a:p>
            <a:r>
              <a:rPr lang="en-US" sz="2800" dirty="0" smtClean="0"/>
              <a:t>The potential for agency loss</a:t>
            </a:r>
            <a:endParaRPr lang="en-US" sz="2800" dirty="0"/>
          </a:p>
        </p:txBody>
      </p:sp>
      <p:pic>
        <p:nvPicPr>
          <p:cNvPr id="8194" name="Picture 2" descr="http://t1.gstatic.com/images?q=tbn:ANd9GcTW7EsTqz87hEg2KSytNXgTgYgPwLR2BDGylLXEm6mDqP95e6whT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30" y="4720282"/>
            <a:ext cx="2060413" cy="137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71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-254512"/>
            <a:ext cx="10018713" cy="1752599"/>
          </a:xfrm>
        </p:spPr>
        <p:txBody>
          <a:bodyPr/>
          <a:lstStyle/>
          <a:p>
            <a:r>
              <a:rPr lang="en-US" dirty="0" smtClean="0"/>
              <a:t>Prisoner’s Dilemma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5862" y="2315073"/>
            <a:ext cx="10018713" cy="480883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en-US" sz="2800" dirty="0" smtClean="0"/>
          </a:p>
          <a:p>
            <a:r>
              <a:rPr lang="en-US" altLang="en-US" sz="2800" dirty="0" smtClean="0"/>
              <a:t>Arises </a:t>
            </a:r>
            <a:r>
              <a:rPr lang="en-US" altLang="en-US" sz="2800" dirty="0"/>
              <a:t>whenever individuals decide that even though they support some collective undertaking, they are personally better off pursuing an activity that rewards them individually while undermining the collective effort.</a:t>
            </a:r>
            <a:endParaRPr lang="en-US" sz="2800" u="sng" dirty="0" smtClean="0"/>
          </a:p>
          <a:p>
            <a:r>
              <a:rPr lang="en-US" sz="2800" u="sng" dirty="0" smtClean="0"/>
              <a:t>Examples</a:t>
            </a:r>
            <a:r>
              <a:rPr lang="en-US" sz="2800" dirty="0" smtClean="0"/>
              <a:t>: Global Response to ‘Climate Change’; The Stockpiling of Nuclear Weapons</a:t>
            </a:r>
          </a:p>
          <a:p>
            <a:r>
              <a:rPr lang="en-US" sz="2800" dirty="0" smtClean="0"/>
              <a:t>How might you solve a prisoner’s dilemma? We’ll see later.</a:t>
            </a:r>
            <a:endParaRPr lang="en-US" sz="2800" dirty="0"/>
          </a:p>
        </p:txBody>
      </p:sp>
      <p:sp>
        <p:nvSpPr>
          <p:cNvPr id="4" name="AutoShape 2" descr="data:image/jpeg;base64,/9j/4AAQSkZJRgABAQAAAQABAAD/2wCEAAkGBxQSERUQExETFBIXFhYVFBgWGRgYFhcaGBIWFxUXHhcaHCgiHhslHRYYITEtJikrLi4uFx80ODMsNygtMSsBCgoKDg0OGxAQGTclICQsLDAsLS8sNywtNDQsLDUsLCwyLTQsLDIsLCwsLCwsLCwvLC8sLCwsLCwsLCwsLCwsLP/AABEIAKwBJAMBEQACEQEDEQH/xAAbAAEAAwEBAQEAAAAAAAAAAAAAAwQFBgIBB//EAEkQAAIBAgMCBg4IBQQBBQEAAAECAwARBBIhBTEGEyJBVHEVFjI0UVVhgZKTlLPS1BQzQlJzdJG1I1NyobKCscHRYjVDY8LxJP/EABkBAQADAQEAAAAAAAAAAAAAAAABAgMEBf/EADQRAAIBAgMFBQgCAwEBAAAAAAABAgMREjFRBBMUIYEyQXGRwTNSYaGx0eHwImIjQqJjJP/aAAwDAQACEQMRAD8A/U6AUAoBQCgFAKAUAoBQCgFAKAUAoBQCgFAKAUB8JoCLD4pJBdJEcDflYNb9DQEisDexBsbHyG17f3H60B6oBQEc86oMzuqLuuxCjyamgEcyt3LKdA2hB0N7HTmNj+hoBPOqDM7qg3XYhRfwXNASUAoBQHzML2uLjeOcX3UB9oBQCgFAKAUAoBQCgFAKAUAoBQCgFAKAUAoBQCgFAKAUAoBQHJYTg5KkQIZhOZAGKSZAIfpDylFKoL3Dnfc3O/QUBN2Mxau5STQ4kSLmkOsfFwIweygk8iRgL25QBHgAj7FY4gBpyeUmfLKyk2SYSsNOSrFoiF+zkNjrQA7Nx5SXNP8AxGgCx5JCqrJxKLmPJ/mB3uANGsbjQAaW2Nmu+E4hCWfNEbyPqAs6SNy8puQFIGngoCiNiTJh8sWVJ87WIci8fGSvGjuAC1jJc2tck7xcEC7wg2dJMEyKLhJRmzhbFlUAZWRlZDre4vYC2+gKPYbEhn/iMeMmjkZkmdLIIVSVVSxy8oMQB4RrcUBHidkYyTjVaTkMUZAssgP8PFZhrvXNFYG2mYbuegPuPwuMRJX412LSJlEZcgRmUXGVRmBCaEqRe1/LQEWH2XiyoZGMatFhQ2dssxKLJxtwuiMS6HQkXVvDqBtbLws6TO0kheMqoXM2YhgADYBQoBtfQA3J8lgNagFAKAUAoBQCgFAKAUAoBQCgFAKAo7cx5w+GmxAQPxUby5ScuYIpYjNY20HgoCq/CBI2aOccXIoDWXNIGUqzZxZb2ARr3AtbyigJNtbWOHWOQRmWNmOcqeUiBCxkC25YAFyAQbXIvuoCPDbfjNg5UOS1ghaRbca8cZL5QBnMbZb7yLC9AXdlY9cRCk6BwjqGUOuVrHwigLdAKAUAoBQCgFAKAUAoBQCgFAKAUAoBQCgFAKAUAoBQCgFAKAUAoBQCgFAKAo7aSJsPIs9+JKlZACwJVtCvIIY3vaw33tQFFdn4aQFXidCXy/xHdZGYx2yh8+ZwUa1rkbxbSgJtpY3DIgnZwVhKhQj2ALnikXKGCm98vK037taAjh2Zg1CuEjj4tU5OewQBmeMOobLyWdit72JNqA0NnwxRrxMRFk+zmLFQdQNSSB4ButuoC1QCgFAKAUAoBQCgFAeJpQil2IVVBZidwAFyaAoxbXQqXdXhSyEPLlRWDk5bHMbHTcbEXGlAfcVtqCMSFpkvEjvIoYFlVFDNyb33EfqPDQH3C7XidAxdUJTjMrOmYJryjlYi2m+9ATxY6NmCrKjMVzgBgSV+9bwUBYoBQCgFAKAUAoBQCgFAKAUAoBQCgFAKAUBV2lglnjMTEgEqQVtmVlYMrC4IuCAdQRpQGdj+DonYNLPIWCshsEAyO0TMoGXkm8KnNe4u3hFgKZ4HJdiJ5BmZXbkx6lcYcWp7n75t1dd6Ank4KRnjTna8js+YgFkLSGRsrHUco3FiLab6AvbN2QIZHkEjtnCgg5QLje5sNXPOdN27noDSoBQCgFAKAUAoBQCgI8RAsiNG4zIylWB5wRYj9KAy59gK6oGnnJj1ja8d0/hSRH/27G6SMDmBO7nFAU5OBsJDKJsQqsrpYGPRXw6YcqC0ZOiILXJN7nWgLXa1FneQs5aRVV8wia5Eax5rGM2JVVBtobbqAk2fsFIXWQSTMVQpyipzXO9iFBYjmubC+gFAa1AKAUAoBQCgFAKAUAoBQCgFAKAgxshWJ2G9UZh1hSRQGJhMPizFHLJjJArxo90ihbKWQE3BS9rnmvXWqEJr+D56P0Zot3WVqTtL3Zd/g8ujNGLZEzAMu0pCDuIiw5H+FYypOLsziqValOWGcbP4nvsHiPGEnqYPgqMBTiXoOweI8YSepg+CmAcS9B2DxHjCT1MHwUwDiXoOweI8YSepg+CmAcS9B2DxHjCT1MHwUwDiXoOweI8YSepg+CmAcS9B2DxHjCT1MHwUwDiXoOweI8YSepg+CmAcS9B2DxHjCT1MHwUwDiXoOweI8YSepg+CmAcS9B2DxHjCT1MHwUwDiXoZe2sJi4nwyR45mM0xiOaKEWAw081xZN94gPOamMI3WJ8jajXi5f5MvhmWYMFOTkbHzRv91ocPr/S2SzeatJbM0sUXdfD10NqtOpGOOnacdV6rNdS32DxHjCT1UHwVlgOPiXoOweI8YSepg+CmAcS9B2DxHjCT1MHwUwDiXoOweI8YSepg+CmAcS9B2DxHjCT1MHwUwDiXoOweI8YSepg+CmAcS9B2DxHjCT1MHwUwDiXoOweI8YSepg+CmAcS9B2DxHjCT1MHwUwDiXoOweI8YSepg+CmAcS9B2DxHjCT1MHwUwDiXoOweI8YSepg+CmAcS9CDZLSrNiIZJjLxZjysVRTZ48xFkAG+qNWZ0U54o3NWoNBQCgFAKAUAoBQFbaf1Mv4b/4GgLWwO9MP+DF7ta3WR5ksz3Ns8Xzxni3O8jcetdx/3raNZ2wzV1+952U9tlhwVljj8c14PNfQ8jHFNJly/wDmLmM+f7J6/wBandKXOm7/AA7/AMlnscaqxbNK/wDV8pfnp5F5TfUaiscjgaadmfaggUAoCrtLHx4eJ55WyxopZzYmwAudACTRuxaMXJ2R52htJIQjPmAd1jBCswDOwVLkDkgkgXOmtQ2IxbyPWDxySglb2zsgzArcoSGtfeLg6jTQ1Nw4tE3HL94c43jeN4oRZklCBQGFwh742f8Am3/bsZUMvHJ+HqjZngVxlZQw8tXjOUXeLLUq06UsUHZlTiZI/qzxifcc8odT/wDf61tihPtcnqvt9js31DaParDL3orl1j6ryJsNjVc5dVfnVtGHm5x1VSdKUeea1WRhX2SpSWLOPvLmvP7lmsjlFAKAUAoCiNrw8bxHGAS5suUgi7ZC+UEixOUFrDmBNRcthdrl6pKkE2KRHRGazSEhBryiqliL7r2BPmNCbMnoQKA5zCd+Yzrg9wKylmd9DsGlVTYUBnzbYjWZcOcxkNr2Fwt7ZSx5gSQB5T5DYDQoBQCgFAKArbT+pl/Df/A0Ba2B3ph/wYvdrWyyPMlmaFSVPhF9KEptO6KLYEpyoWy85Q6ofN9nzVvvVLlUV/j3/nqd62yNVYdpji/suUl9+p6ix4vkkUxvuF+5b+ltx/saiVHleDuvn1RWpsTccdF44/DNeK/UXaxOEUBn7e2d9Jw0uGz5BKjRlrZrBhZrC41sf/2oaui0JYZJnvaeB47DvAWW7oULZbgXFiQubzjXTSpCdnczpODSs+HdnuYECAZSENmRgwXNyWug35h5N1q2L7zPkUsNwNygK8qSrxkcrB4gQxSExNpnsMwNzYAAjQW0DCTvdDqgKsYn2gMLhD3xs/8ANv8At2MqGXjk/D1Ru1JQUBBicKsgswvbcdxHlBGoq8KkoZM3obTUoO8H4rufiitaWLwzJ5hIP+G/sa1/x1P6v5fg6v8A5to/85f8v1j80WcNilk7k6jeDow6wdRWU6coZnLX2apRf814PufgyeqGAoBQHO4jg4XlxExdc8g/gEhmETCAxZ8mbKWsTrvsSKixop2Virg+Cjq0eeYMiNOy2DBl41o3jykED+GyGwtblbgNKjCW3qsfIOCkqqgGJAKsWuA1wTgzhy65mNnLEyG99eskrMOpHQ2uD+zDh4RGWzG9ydbXsASATpci9hYanebkylYpOWJmnUlDnMJ35jOuD3ArKWZ30OwaVVNhQHK4nHk49AsjFDlVlMU/JKs1hmMfFi/K1LA2YWB5NAdVQCgFAKAUBW2n9TL+G/8AgaAtbA70w/4MXu1rZZHmSzNCpKigFAeJYgwysAQeYi4qYycXdMvTqSpyxQdn8Cl9GeP6psy/y3/+rbx57jqrfeQn21z1Xqju4ijtHt1aXvR9V3+KsybD45WOU3R+dW0Pm5iOqqTpOKuua1X7yMa2x1Kcca/lH3ll106lqsjkFAKAUAoBQGFwh742f+bf9uxlQy8cn4eqN2pKCgFAKArYnBI+pBDDcy6MPPWsKsocu7TuOqhtdSisK5xecXzXkQ8bJH3Y4xPvIOUP6l5/N+lWw059l2ejy8/ub7rZ6/s3gl7ry6Pu6+ZagnVxmVgR5KylCUXaSOOrRqUpYaisyWqmQoBQCgFAKA5zCd+Yzrg9wKylmd9DsGlVTYUBx+3MOz4tokxTRZxGSp40i5YdyFkUA3CEm1+VbcTYDrwKA+0AoBQCgK20/qZfw3/wNAWtgd6Yf8GL3a1ssjzJZmhUlRQCgFAKAhxGHVxZlB8HhB8IPMavCcoO8WbUa9Si7wdv3vXeVcksW4mVPAfrAP6vtefWtb06mf8AF/L8HXi2faO0t3LVdl9P9enIsYXFrJ3J1G9Tow61OorOdOUM/wAHNX2WpR7S5dzXNPwZYrM5xQCgFAYXCHvjZ/5t/wBuxlQy8cn4eqN2pKCgFAKAUAoCpPgFJzqSj/eXS/8AUNzeeto1mlhfNaP95HZS22cY7uaxR0fo810Ivpbx6Sryf5iXK+dd6/3FW3cZ+zfR/fvNeGpV+ezy5+68+jyf1LscgYZlIIO4jUVg007M4ZwlCWGSs/ie6goKAUAoDnMJ35jOuD3ArKWZ30OwaVVNhQHJYxyNpLmdW1XJbDXaNSoUocUXsAS1yApPLG64oDraA5fbuMlSeYRSSZ1wyNCijOrTZ5OQVtbUBL6iwN7jfQF/ZG1pJZWjeHIAHPPdSspQK1wBdgM625vMSBkJjZ0lvebEQmXEsmTul4pJ2EDEb1bLEUJ1uSCbEUBcwm255JYQURYmZ0dsrkMeLjdMhNras6m43oaA29p/Uy/hv/gaAtbA70w/4MXu1rZZHmSzJsNj45A5jkVxGxSTKc2VlUMym3OARp5am4cWsyLCbXhlKCN82cMyWVtQjZWN7aAHTXwjw1FyXBov1JQUAoBQCgK2JwavqQQw3Mpsw84rSFWUOSy07jpobXUo8ou6eafNPoQcbJF3Y4xPvL3Y615/N+laYadTs8np3ef38zo3ez7R7N4JaPsvwfd4PzLeHxCuMyMGHkrGUJQdpI461GpRlhqKzJaqZCgMLhD3xs/82/7djKhl45Pw9UbtSUK4xkfGcTxicblzZMwz5b2zZd9vLS5Nna58XHxFlUSoWcEoAwuwXuiNdbUFmWaECgFAKA+UBSkwFjmibi257aoetd3nGtbqtdWmrr5+Z3Q21yShXWOP/S8H6PkfFx5Q5ZlycwYG6Hz83npuVLnTd/h3/noWlsaqLFs0sX9cpLp39C8DWBwNNOzPtCBQHOYTvzGdcHuBWUszvodg0qqbCgOUxWMjO0AnHYRnV4lWNrHEIeLYuU8F1by2AOo5gOroDKfHSNPJFGYkWIRF+MDEsJCSbWYZQFBsdbtppagKK8MYiqssU7Z8jIAIwWSSOR45NXFgwicWNmBtcCgPnbPy3cqxgAgEYVQXkaZM66lxbQ7iOY63sKAsycJUXNeGe4VHsVAYq2S5Clr2XjBmO5bG58IF7GTB8M7rqrQsw3HQxkjUac/NQF7YHemH/Bi92tbLI8yWZ52Ps9omnZmVuNmMosCMoMcaZTff3F/P5KJEyldL4GceDbWxipII/pD50KA3TcXWxNrM2dja2sjc+tRYtvFyv3EPa1KJYXWdQkX2CGOYFZg6FyblDxqG3cjihYAWyrE7xGtwd2X9Gw6QkhmAGdhmsxChc1mJIuAL6771KVik5Ync06koKAUAoBQFTEYEMc6kpJ95efrG4jrrWFZpYXzWj/eR2UdtnCOCaxR0fo810Ivpjx6TLyf5iDk/6hvX+4q+7jP2b6PPpqa8LSr89nlz9159Hk/ky8jhhcEEHcRurBpp2ZwThKDwyVmYnCHvjZ/5t/27GVVkxyfh6o3akoYuIwc/0tp0WEoYY4uU7hhaVmc5QhG5tOVqfBUc7miccNmYuH4N4sAnjI1l+jGFXEsrEHj3caFBoVbLm7oHUVWzNHUj8zqdlYdo4lR2LML3JYudWJAzkAmwNt3NV0Yyab5FuhUUAoBQCgPjC+h1FTkSm4u6KJwJTWFsvOUOqH/lfN+lbb1S5VFf49/5O9bZCry2mN/7LlJej6+Z6ix4vkkHFvzA9y3U24/71EqLtihzX73FZ7E8LnReOPwzXis19C7WJwnOYTvzGdcHuBWUszvodg0qqbCgOcw2ExQnDuXIDKujRhWXNIZJHUWzLl4tFFiylSdbkkDo6AgmwcbsrvGjMvcllBI1voTu1oCLsXB/Ii1YueQvdEWLbt9idfLQHxNkwAFRBEFawYBFscuq3Ftbc1AfX2VAb3giOYANdF1C9yDpzWoD1tFQIJABYCJwANw5BsKAobC4W4IYWAHFw3EUYPKGhEagitrnnzpyvkXu2/A9Mh9Kl0V3ctB234HpkPpUuhu5aDtvwPTIfSpdDdy0HbfgemQ+lS6G7loO2/A9Mh9Kl0N3LQdt+B6ZD6VLobuWg7b8D0yH0qXQ3ctB234HpkPpUuhu5aDtvwPTIfSpdDdy0HbfgemQ+lS6G7loO2/A9Lh9Kl0MEtCjJt/AglosbDG28jNyGPlX/q1bqumrT5r5+Z3w2qUoqFeOJa/7Lwfo7mXtXhhhWnwWaeIZMSzOwa8eU4HFIDm5uUyjXw1ScY8nB3+pWpssUsVGWJPu/wBl4r1R0Q4YYHpkPpCs7nE6clysO2/A9Mh9Kl0N3LQdt+B6ZD6VLobuWg7b8D0yH0qXQ3ctB234HpkPpUuhu5aDtvwPTIfSpdDdy0HbfgemQ+lS6G7loO2/A9Mh9Kl0N3LQdt+B6ZD6VLobuWg7b8D0yH0qXQ3ctB234HpkPpUuhu5aHiXhVgGBVsVAQd4JBFTGeF3TL03VpyxQun8CmOEuFj+qxsJX+W7af6W3jz3rfewn289V6o7t7Tr+3jZ+9FfVd/SzIuD2048TiMXLGbrmhHh1EAuLjfXLVSUuTuFS3f8AFST+K/fkb9ZkigMY8dJMJFlKQKwUoylCxvlYEOlyutwQRckfd5QGzQCgFAKAUBW2n9TL+G/+BoDxsPAkYWBonKHiYiRvQ/w1+zzdYrtjVTVpq/18zNbapfwrxxLXKS69/gy+m0LHLKvFtuB3oepubqNql0bq8Hf6+RWWxYlj2eWNaf7LxXqi9esDh5iguKC4oLiguKAUAoBQXFBcUFzB4SKDPs8EXBxb3B3f+nYyou000aU5Sjdp2f5RfODZNYWsPuNcoeo7182nkro3sZ8qi6rP8nYtrp1uW0Ru/eXKXXuf1+J7gx4JyODG/wB1uf8Apbc1RKi0sUea+HroZ1djnGO8pvHHVd3is0XKxOO4oLiguKC4oLiguKC4oLiguKC4oLnOYTvzGdcHuBWUszuodg0qqbCgOd7CSLiFmZvpAzggu7qYv4lwVjByaKSNApIGt6A6KgFAKAUAoCttP6mX8N/8DQFrYHemH/Bi92tbLI8yWZedARYgEHeDVk2ndCMnF3i7MpfQ2j1hbT+WxJXzHev+3krfexn7RdVn+Tu4qnW5bRHn7yz6rJ/U9w48E5HBjfwNz/0tuNVlRaWKPNfuehSrsUoxx03jjqu7xWaLlYnEKAUBHiBdGBGYWNxvvputQlHIbNhxEeHwEQw8qmJkOI7g74Jg57rUhyh0vfNz62rz5GzcW5O/7ccFsNjYUwsTKVTikbEFgjO0xLCYPY+AKQwJJub5qK4m4O7OzqxgKAUBhcIe+Nn/AJt/27GVDLxyfh6o3akoRzQq4ysoI8tWjJxd0zSlVnSlig7Mp8RJF9WeMT7jnlDqf/g/rW2OFTtcnqvt9jt31DaParDL3kuT8Y+q8ifDY1X01VhvVtGHm8HVWc6Uo8+7VZGFfZKlJYnzj3SXNeZZrM5RQCgMHhXimRVEckizNcR5VLRhrg55LKSVABFvtZrDWxEM1p27yHZOJnacBmcnNiePUiyIFlthiuml0tax5QLE3I0hZiSVjxieNGOEHHSGKVePGpDIY7hoQbWyvmDC+to38mV3hNYcipNwunXDmc4Q5rsVj1LcmMu0bcyyaZRqST9ml2W3cb5ljF8JJkWaRYo3jjkyLlL53XihJmCZbMSboADqVNrnk0uQqa5XOpU31qxkc7hO/MZ1we4FZSzO6h2DSqpsKAwZsZIMaUEycWeJujI5IF2DZXHJBJZdCCdV1GYWA3qAUAoBQCgK20/qZfw3/wADQFrYHemH/Bi92tbLI8yWZoVJUUBHPArjKyhh4DVozlF3izSlVnSlig7Mp8RJH9Wc6fcc6j+l/wDv9a2xwn2+T1Xqvsdu+obR7ZYZe9FcusfVeRNhsarnLqr86to36c46qpOlKPPNarIwr7HUpLFnH3lzX46lqsjlFAKAUAoBQCgMLhD3xs/82/7djKhl45Pw9UbtSUFAKAgxOFSQcobtx3MOojUVeFSUMmb0Npq0HeD8V3PxRWvLF/8AKnmEg/4b+x661/x1P6v5fg6rbNtGX+OX/L9Y/QtYbFLILq1/COceQjeDWU6coP8Akjlr7NUoO1RW00fg+8mqhgKAUAoBQCgFAc5hO/MZ1we4FZSzO+h2DSqpsKA5PaaE7ThJiW6hckmWDPazcZqz8bYX3ohAudRrQHWUAoBQCgFAVtp/Uy/hv/gaAtbA70w/4MXu1rZZHmSzNCpKigFAKAhxOFSQWZQbbjzjyg7xV4VJQyZvQ2ipRd4O2uj8V3lW0sW68yeX6wefc39jWv8Ajqf1fy/B1X2baM/8cv8Al+sfoWcNilk7k6jeDow6wdRWU6coZnLX2apR7a5dzzT8GT1QwFAKAUAoDC4Q98bP/Nv+3YyoZeOT8PVG7UlBQCgFAKArYnBK5zaq/M66N1X5x11rCrKKtmtHkdVDa6lJYc4+6+a/HiiD6RJF9YM6ffQaj+pN/nFXwQqdh2ej9H9zfcUNo9i8Mvdk/pL0ZchlVhmUgg84rGUXF2aOKpSnTlhmrMkqpmKAUAoBQHOYTvzGdcHuBWUszvodg0qqbCgOa2hC30+NhFJkvGZG0CE8pYyDxZNwSbqHXQXI1GYDpaAUAoBQCgK20/qZfw3/AMDQFrYHemH/AAYvdrWyyPMlmaFSVFAKAUAoBQFbE4JH1IIYbmU2YecVpCrKHJZadx1UNrqUVhXOLzT5ryIONli7scan3lHLHWnP5v0rTDTn2eT0eXn9zfd7PtHs3glo3/HpLu8H5lvD4hXGZGDDyf7VjKEoO0kcdahUoyw1I2ZLVTIUAoDC4Q98bP8Azb/t2MqGXjk/D1Ru1JQUAoBQCgFAKApTbPF86Exv4V3H+pdxraNZ2wy5r9yZ209tko7uqscdHmvB5o8jHMmky5R99blD186+f9andKXOm7/Dv/Jd7HCrz2aV/wCr5S+z6eRdVgRcG48lYtWzOCUXF2a5nqoIFAKA5zCd+Yzrg9wKylmd9DsGlVTYUBymGgikxjvFDDKsckamRZBnicF+Nut/CfJrm00oDq6AzsdtBllWCOMSSmN5bM2RQqMq91Y8os4A0tobkc4Ec3CCFMwdiCnd2VmFwyq4UgcrKzqDbdfWgK8vCaMSIB9VxUsskjB1CCN8jLbL3Wa4INt1t5FATjhJhiM3GaBHkPJbkrHnzk6aWyP6NAT4jErJhnkW+VopCLgj7LDcaA0Ngd6Yf8GL3a1ssjzJZmRjNsTrjpIVCmGOOCVywChUdsQJWaQsLWEII0NyTew1EXdy6jFxv4nvD8LVkyBIJWZpTCV5KkEQCcNyiLqYzfTn/Wlxu/iRHhYJGiEYKhpYc2cA5opknKMMp0a8J0Ootu1piJ3Vk7mrwf20uLj45I5EQ5ShcAZ1ZFdWGu6zfqDv31Kdyk4YXY1KkoKAUAoCpPgFY51JR/vLp+o3N562jWaWF81o/wB5HZS2ycI4JrFHR+jzXQj+lvH9at1/mJu/1LvH9xVt3Gfs3z0fpqa8NSr89nlz92WfR5P5MuRyBgGUgg7iNRWDTTszhnCUJYZKz+J7qChhcIe+Nn/m3/bsZUMvHJ+HqjcNSUObXbsxmGHyR5mkEYlGYwhuJlkkTmLMnFhTaw5Y3EFardm2BWuWn2pM+CGKhiUyZc5jNzcC+ZVN1udOTewOl7XuJvyK4UpWZBh+Ey2jZ7kTkth1RG4wxAqOMZSb/bQ2AvZhpvtFyd3p3EjcKobuoWR2Ro1IQKxPGyNHGws1rF0ZfCLagDWpuRu2X9nbWSZ3RQ6tHbMHGVtSwBy3va6sLkC9ri41omRKDSuX6koKA+EUJTa5ootgChzQtkPOp1jPm5vNW6rKXKor/Hv/AD1O+O2RqLDtMcX9spLr39T7HtCxCSrxbbhfuGP/AIt/3Y0dG6vB3Xz6oiexNxx0Hjj8M14r7XRerA4BQHOYTvzGdcHuBWUszvodg0qqbCgMXC8HlR1kE85IK6FhkIVy4UqBuuxt10BtUBVxeAjkKsynMoYKysyOA1sy5kINjYXF7aDwCgKsnB7DNmvF3W+zOBvUmwDcm5RSbWvlF70B8HB3D8r+ESGWRWBeQgiRs8gylrasb9dASybGhYqSrEpfITJIStwwLA5u6szC+/XfQCfCJFhpI41yqElNrk6sGZjckkksxJvzmgNHYHemH/Bi92tbLI8yWZaGFQMZBGmcizNlGYjwE7yKki7Io9mwqQVhiUg3BCKCD4RYaUsTiep6+gxfyo+6z9yvdfe3d15d9LDE9SWGBUBCqqgkk5QBcnedOehDdyShAoBQCgFAfKApyYCxLxNxbHfbVW613fpY1uq11aauvn5ndDbW4qFdY4/NeD+90eRjyhtMuTwONYz5+bz03Klzpu/w7/z0LPYo1Vi2aWL+r5SXTv6FHhAf4+z/AM2/7djK53mcaTWJP95o3KkzKEexMOqlFgiCkgkBQBdSSp81z+pqLFsb1LhhXJxeUZLZco0FrWtbwWqSLlZNlQhUQQoFj+rFhZB4B4B5PJSxOJkXYHDXv9HivdT3I+y5df0ZmYeAsTz1FkTjlqWoMFGjtIsaq792wHKaxZgCfBdmPWx8NTYhybVixQqKAUAoDxJGGBVgCDvB3VKbTui8JyhLFF2ZS+ivH9U11/ludB/S28ee4rfeRn7Rc9V6o7uJpV+W0Kz96OfVZPpZkuGxyschBR/utofNzEdVUnScVdc1qjKtsc6cccf5R95ZddOpj4TvzGdcHuBXLLMvQ7BpVU2FAKAUAoBQCgFARYqLOjJe2ZWW/guCL/3oDKwcGPjjSJcVgiqKqC+FlvZVAF//AOrfpVsbMHs8WTX2h0nBeyzfN1ONkcPEX2h0nBeyzfN1GNjh4i+0Ok4L2Wb5umNjh4i+0Ok4L2Wb5upxscPEX2h0nBeyzfN1GNjh4i+0Ok4L2Wb5umNjh4i+0Ok4L2Wb5umNjh4i+0Ok4L2Wb5upxscPEX2h0nBeyzfN1GNjh4i+0Ok4L2Wb5umNjh4i+0Ok4L2Wb5umNjh4nwjaB0OJwPss3zdTjZKoRTumzNk2LjDJFIMVhF4qQyqi4aXJmMMkRuDijpllbcRrarzrymv5efedNWbqxtPm/e7/AAv39eZp32h0nBeyzfN1njZy8PEX2h0nBeyzfN1ONjh4i+0Ok4L2Wb5uoxscPEX2h0nBeyzfN0xscPEX2h0nBeyzfN0xscPEX2h0nBeyzfN1ONjh4i+0Ok4L2Wb5uoxscPEX2h0nBeyzfN0xscPEX2h0nBeyzfN0xscPEX2h0nBeyzfN1ONjh4i+0Ok4L2Wb5uoxscPEX2h0nBeyzfN0xscPEixGHx0gyvPgSPLhZtOo/S9KvCtODvFm1FSoyxU5NfvzPew9myxNK80ySvIUN0RkChEygWZ3J6yarOeN3saTkpO9kvA1qoVFAKAUAoBQCgFAKAUAoBQCgFAKAUAoBQCgFAKAUAoBQCgFAKAUAoBQCgFAKAUAoBQCgFAf/9k="/>
          <p:cNvSpPr>
            <a:spLocks noChangeAspect="1" noChangeArrowheads="1"/>
          </p:cNvSpPr>
          <p:nvPr/>
        </p:nvSpPr>
        <p:spPr bwMode="auto">
          <a:xfrm>
            <a:off x="9447856" y="1686997"/>
            <a:ext cx="1694543" cy="99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ingrimayne.com/econ/IndividualGroup/PD-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75" y="941888"/>
            <a:ext cx="4009304" cy="236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pmedia.business.financialpost.com/2013/08/prison.jpg?w=6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856" y="864672"/>
            <a:ext cx="2175190" cy="163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2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76201"/>
            <a:ext cx="10018713" cy="1752599"/>
          </a:xfrm>
        </p:spPr>
        <p:txBody>
          <a:bodyPr/>
          <a:lstStyle/>
          <a:p>
            <a:r>
              <a:rPr lang="en-US" dirty="0" smtClean="0"/>
              <a:t>Free-Rider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3542" y="1444337"/>
            <a:ext cx="10100250" cy="4977246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800" dirty="0" smtClean="0"/>
              <a:t>In a large group, the behavior of one member can be hard to monitor</a:t>
            </a:r>
          </a:p>
          <a:p>
            <a:pPr lvl="1"/>
            <a:r>
              <a:rPr lang="en-US" altLang="en-US" sz="2400" dirty="0" smtClean="0"/>
              <a:t>It becomes easier for some members to ‘cheat’ and forgo any contribution to the collective effort but still receive any benefits from it.</a:t>
            </a:r>
          </a:p>
          <a:p>
            <a:r>
              <a:rPr lang="en-US" altLang="en-US" sz="2800" dirty="0" smtClean="0"/>
              <a:t>Arises </a:t>
            </a:r>
            <a:r>
              <a:rPr lang="en-US" altLang="en-US" sz="2800" dirty="0"/>
              <a:t>when citizens recognize that their small contribution to the collective enterprise will not affect its success or failure (or be noticed for that matter).</a:t>
            </a:r>
          </a:p>
          <a:p>
            <a:pPr lvl="1"/>
            <a:r>
              <a:rPr lang="en-US" sz="2400" dirty="0" smtClean="0"/>
              <a:t>Example from Thursday?</a:t>
            </a:r>
          </a:p>
          <a:p>
            <a:r>
              <a:rPr lang="en-US" sz="2800" u="sng" dirty="0" smtClean="0"/>
              <a:t>Examples</a:t>
            </a:r>
            <a:r>
              <a:rPr lang="en-US" sz="2800" dirty="0" smtClean="0"/>
              <a:t>: Voting Turnout; Contributions to PBS or NPR</a:t>
            </a:r>
          </a:p>
          <a:p>
            <a:r>
              <a:rPr lang="en-US" sz="2800" dirty="0" smtClean="0"/>
              <a:t>How might you solve this problem?</a:t>
            </a:r>
          </a:p>
          <a:p>
            <a:r>
              <a:rPr lang="en-US" sz="3000" dirty="0" smtClean="0"/>
              <a:t>Positive incentives (sticker for voting); Selective Incentives (gifts); Inducements (fines or rules that force participation)</a:t>
            </a:r>
            <a:endParaRPr lang="en-US" sz="3000" dirty="0"/>
          </a:p>
        </p:txBody>
      </p:sp>
      <p:pic>
        <p:nvPicPr>
          <p:cNvPr id="4098" name="Picture 2" descr="http://cdn.govexec.com/media/img/upload/2013/09/27/100113mmattMA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190" y="114301"/>
            <a:ext cx="2280226" cy="136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26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76646"/>
            <a:ext cx="10018713" cy="872836"/>
          </a:xfrm>
        </p:spPr>
        <p:txBody>
          <a:bodyPr/>
          <a:lstStyle/>
          <a:p>
            <a:r>
              <a:rPr lang="en-US" dirty="0" smtClean="0"/>
              <a:t>Tragedy of the Commons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4189" y="1145175"/>
            <a:ext cx="11007436" cy="5808518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Remember, resources are scarce; however, everyone wants to maximize profits. What happens if everyone takes as much as they can from a common resource?</a:t>
            </a:r>
          </a:p>
          <a:p>
            <a:r>
              <a:rPr lang="en-US" sz="2600" u="sng" dirty="0" smtClean="0"/>
              <a:t>Examples</a:t>
            </a:r>
            <a:r>
              <a:rPr lang="en-US" sz="2600" dirty="0" smtClean="0"/>
              <a:t>: Overgrazing in a Collective Pasture (</a:t>
            </a:r>
            <a:r>
              <a:rPr lang="en-US" sz="2600" dirty="0" err="1" smtClean="0"/>
              <a:t>Cliven</a:t>
            </a:r>
            <a:r>
              <a:rPr lang="en-US" sz="2600" dirty="0" smtClean="0"/>
              <a:t> Bundy vs. the Bureau of Land Management in Nevada); Crabbing off the coast of Maryland</a:t>
            </a:r>
          </a:p>
          <a:p>
            <a:r>
              <a:rPr lang="en-US" sz="3000" dirty="0" smtClean="0"/>
              <a:t>Even when it might be in the interests of all involved to cooperate and share a resource, individual self-interest will often prevent cooperation.</a:t>
            </a:r>
          </a:p>
          <a:p>
            <a:pPr lvl="1"/>
            <a:r>
              <a:rPr lang="en-US" sz="2600" dirty="0" smtClean="0"/>
              <a:t>How then might we solve this type of problem?</a:t>
            </a:r>
          </a:p>
          <a:p>
            <a:r>
              <a:rPr lang="en-US" sz="2800" dirty="0" smtClean="0"/>
              <a:t>Monitoring and Enforcement (make rules and punish those who violate) [i.e. as in the case of Bundy vs. the BLM]</a:t>
            </a:r>
          </a:p>
          <a:p>
            <a:pPr lvl="1"/>
            <a:r>
              <a:rPr lang="en-US" sz="2600" dirty="0" smtClean="0"/>
              <a:t>Requires the establishment of an institution and rules</a:t>
            </a:r>
          </a:p>
          <a:p>
            <a:r>
              <a:rPr lang="en-US" sz="2800" dirty="0" smtClean="0"/>
              <a:t>Privatize (make it private and then users must pay)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0974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-128336"/>
            <a:ext cx="10018713" cy="1010653"/>
          </a:xfrm>
        </p:spPr>
        <p:txBody>
          <a:bodyPr/>
          <a:lstStyle/>
          <a:p>
            <a:r>
              <a:rPr lang="en-US" dirty="0" smtClean="0"/>
              <a:t>The Costs of Collective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882317"/>
            <a:ext cx="10707690" cy="5847347"/>
          </a:xfrm>
        </p:spPr>
        <p:txBody>
          <a:bodyPr>
            <a:noAutofit/>
          </a:bodyPr>
          <a:lstStyle/>
          <a:p>
            <a:r>
              <a:rPr lang="en-US" dirty="0" smtClean="0"/>
              <a:t>The solutions to these problems provides members with more benefits than if they were to try to act alone. However, they are not cheap.</a:t>
            </a:r>
          </a:p>
          <a:p>
            <a:r>
              <a:rPr lang="en-US" dirty="0" smtClean="0"/>
              <a:t>Transaction Costs = The time, energy, and scarce resources to enact a collective plan.</a:t>
            </a:r>
          </a:p>
          <a:p>
            <a:pPr lvl="1"/>
            <a:r>
              <a:rPr lang="en-US" sz="2400" dirty="0" smtClean="0"/>
              <a:t>This effort increases as the number of participants rises.</a:t>
            </a:r>
          </a:p>
          <a:p>
            <a:pPr lvl="1"/>
            <a:r>
              <a:rPr lang="en-US" sz="2400" u="sng" dirty="0" smtClean="0"/>
              <a:t>Example</a:t>
            </a:r>
            <a:r>
              <a:rPr lang="en-US" sz="2400" dirty="0" smtClean="0"/>
              <a:t>: high transaction costs for changing the US Constitution; conducting a national election for President</a:t>
            </a:r>
          </a:p>
          <a:p>
            <a:r>
              <a:rPr lang="en-US" dirty="0" smtClean="0"/>
              <a:t>Conformity Costs =</a:t>
            </a:r>
            <a:r>
              <a:rPr lang="en-US" dirty="0"/>
              <a:t> </a:t>
            </a:r>
            <a:r>
              <a:rPr lang="en-US" dirty="0" smtClean="0"/>
              <a:t>Difference between what any one party prefers and what the collective body requires.</a:t>
            </a:r>
          </a:p>
          <a:p>
            <a:pPr lvl="1"/>
            <a:r>
              <a:rPr lang="en-US" sz="2400" dirty="0" smtClean="0"/>
              <a:t>It is the extent to which a collective decision obligates participants to do something they prefer not to do.</a:t>
            </a:r>
          </a:p>
          <a:p>
            <a:pPr lvl="2"/>
            <a:r>
              <a:rPr lang="en-US" sz="2400" u="sng" dirty="0" smtClean="0"/>
              <a:t>Example</a:t>
            </a:r>
            <a:r>
              <a:rPr lang="en-US" sz="2400" dirty="0" smtClean="0"/>
              <a:t>: Paying taxes; Violation of privacy for security (slippery slope)</a:t>
            </a:r>
          </a:p>
          <a:p>
            <a:pPr lvl="1"/>
            <a:r>
              <a:rPr lang="en-US" sz="2400" dirty="0" smtClean="0"/>
              <a:t>Inversely related to transaction costs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69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Institutions as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1943101"/>
            <a:ext cx="10018712" cy="4821382"/>
          </a:xfrm>
        </p:spPr>
        <p:txBody>
          <a:bodyPr>
            <a:noAutofit/>
          </a:bodyPr>
          <a:lstStyle/>
          <a:p>
            <a:r>
              <a:rPr lang="en-US" sz="2800" dirty="0" smtClean="0"/>
              <a:t>Institutions are created to solve collective action problems</a:t>
            </a:r>
          </a:p>
          <a:p>
            <a:pPr lvl="1"/>
            <a:r>
              <a:rPr lang="en-US" sz="2400" dirty="0" smtClean="0"/>
              <a:t>They provide an environment where interactions are repeated</a:t>
            </a:r>
          </a:p>
          <a:p>
            <a:pPr lvl="1"/>
            <a:r>
              <a:rPr lang="en-US" sz="2400" dirty="0" smtClean="0"/>
              <a:t>Repeated interactions encourages tit-for-tat strategies, trust-building, and the use of things such as reputation</a:t>
            </a:r>
          </a:p>
          <a:p>
            <a:pPr lvl="1"/>
            <a:r>
              <a:rPr lang="en-US" sz="2400" dirty="0" smtClean="0"/>
              <a:t>They can also induce cooperation by punishing defection/reneging and rewarding cooperation</a:t>
            </a:r>
          </a:p>
          <a:p>
            <a:pPr lvl="2"/>
            <a:r>
              <a:rPr lang="en-US" sz="2000" u="sng" dirty="0" smtClean="0"/>
              <a:t>Example</a:t>
            </a:r>
            <a:r>
              <a:rPr lang="en-US" sz="2000" dirty="0" smtClean="0"/>
              <a:t>: The legal contract as an institution</a:t>
            </a:r>
          </a:p>
          <a:p>
            <a:pPr marL="914400" lvl="2" indent="0">
              <a:buNone/>
            </a:pPr>
            <a:endParaRPr lang="en-US" sz="2000" dirty="0"/>
          </a:p>
        </p:txBody>
      </p:sp>
      <p:pic>
        <p:nvPicPr>
          <p:cNvPr id="2050" name="Picture 2" descr="http://citizentom.files.wordpress.com/2011/05/branches-of-governm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332" y="531469"/>
            <a:ext cx="2289948" cy="171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14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r>
              <a:rPr lang="en-US" dirty="0" smtClean="0"/>
              <a:t>Characteristics of Institutions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09" y="1363579"/>
            <a:ext cx="10579353" cy="5117432"/>
          </a:xfrm>
        </p:spPr>
        <p:txBody>
          <a:bodyPr>
            <a:normAutofit/>
          </a:bodyPr>
          <a:lstStyle/>
          <a:p>
            <a:r>
              <a:rPr lang="en-US" dirty="0" smtClean="0"/>
              <a:t>Jurisdiction</a:t>
            </a:r>
          </a:p>
          <a:p>
            <a:pPr lvl="1"/>
            <a:r>
              <a:rPr lang="en-US" sz="2400" dirty="0" smtClean="0"/>
              <a:t>The domain over which an intuition or member of an institution has authority</a:t>
            </a:r>
          </a:p>
          <a:p>
            <a:pPr lvl="1"/>
            <a:r>
              <a:rPr lang="en-US" sz="2400" u="sng" dirty="0" smtClean="0"/>
              <a:t>Example</a:t>
            </a:r>
            <a:r>
              <a:rPr lang="en-US" sz="2400" dirty="0" smtClean="0"/>
              <a:t>: President as Commander and Chief</a:t>
            </a:r>
          </a:p>
          <a:p>
            <a:r>
              <a:rPr lang="en-US" dirty="0" smtClean="0"/>
              <a:t>Agenda Control and Veto Powers</a:t>
            </a:r>
          </a:p>
          <a:p>
            <a:pPr lvl="1"/>
            <a:r>
              <a:rPr lang="en-US" sz="2400" dirty="0" smtClean="0"/>
              <a:t>Institutions decide what topics are to appear on the agenda and can often veto (say no) a proposal from another institution</a:t>
            </a:r>
          </a:p>
          <a:p>
            <a:pPr lvl="1"/>
            <a:r>
              <a:rPr lang="en-US" sz="2400" u="sng" dirty="0" smtClean="0"/>
              <a:t>Example</a:t>
            </a:r>
            <a:r>
              <a:rPr lang="en-US" sz="2400" dirty="0" smtClean="0"/>
              <a:t>: President’s right to veto; Congress’ right to override veto</a:t>
            </a:r>
          </a:p>
          <a:p>
            <a:r>
              <a:rPr lang="en-US" dirty="0" smtClean="0"/>
              <a:t>Voting Rules</a:t>
            </a:r>
          </a:p>
          <a:p>
            <a:pPr lvl="1"/>
            <a:r>
              <a:rPr lang="en-US" sz="2400" dirty="0" smtClean="0"/>
              <a:t>Get to determine who decisions are made (i.e. how votes are conducted)</a:t>
            </a:r>
          </a:p>
          <a:p>
            <a:pPr lvl="1"/>
            <a:r>
              <a:rPr lang="en-US" sz="2400" dirty="0" smtClean="0"/>
              <a:t>Majority rule; Supermajorities; Unanimous Consent; Plurality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197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56411"/>
            <a:ext cx="10018713" cy="1752599"/>
          </a:xfrm>
        </p:spPr>
        <p:txBody>
          <a:bodyPr/>
          <a:lstStyle/>
          <a:p>
            <a:r>
              <a:rPr lang="en-US" dirty="0" smtClean="0"/>
              <a:t>Political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2" y="1732547"/>
            <a:ext cx="10707688" cy="4892842"/>
          </a:xfrm>
        </p:spPr>
        <p:txBody>
          <a:bodyPr>
            <a:normAutofit/>
          </a:bodyPr>
          <a:lstStyle/>
          <a:p>
            <a:r>
              <a:rPr lang="en-US" dirty="0" smtClean="0"/>
              <a:t>As we have seen, most political outcomes (collective decisions) are the product of negotiation and bargaining (coordination) as well as the rules and structure provided by key institutions such as a Constitution or a legislature.</a:t>
            </a:r>
          </a:p>
          <a:p>
            <a:r>
              <a:rPr lang="en-US" dirty="0" smtClean="0"/>
              <a:t>Any one political outcome then is the product of inputs from a variety of sources</a:t>
            </a:r>
          </a:p>
          <a:p>
            <a:pPr lvl="1"/>
            <a:r>
              <a:rPr lang="en-US" sz="2400" dirty="0" smtClean="0"/>
              <a:t>Individual interests of a Congressmen (political ambitions; re-election)</a:t>
            </a:r>
          </a:p>
          <a:p>
            <a:pPr lvl="1"/>
            <a:r>
              <a:rPr lang="en-US" sz="2400" dirty="0" smtClean="0"/>
              <a:t>Collective needs of his/her constituency</a:t>
            </a:r>
          </a:p>
          <a:p>
            <a:pPr lvl="1"/>
            <a:r>
              <a:rPr lang="en-US" sz="2400" dirty="0" smtClean="0"/>
              <a:t>Rules and processes of key institutions (i.e. did Congressmen have to agree to support another policy/bill in order to gain favor for their policy/bill?)</a:t>
            </a:r>
          </a:p>
          <a:p>
            <a:r>
              <a:rPr lang="en-US" dirty="0" smtClean="0"/>
              <a:t>A key point though is that the complexity of achieving such outcomes means that more often than not, change is difficult and the status quo usually prevails.</a:t>
            </a:r>
          </a:p>
          <a:p>
            <a:pPr lvl="1"/>
            <a:endParaRPr lang="en-US" sz="2400" dirty="0"/>
          </a:p>
        </p:txBody>
      </p:sp>
      <p:pic>
        <p:nvPicPr>
          <p:cNvPr id="6146" name="Picture 2" descr="http://www.hrhero.com/hl/articles/wp-content/uploads/2013/03/PartisanPolitic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824" y="68758"/>
            <a:ext cx="2958516" cy="175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42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752599"/>
          </a:xfrm>
        </p:spPr>
        <p:txBody>
          <a:bodyPr/>
          <a:lstStyle/>
          <a:p>
            <a:r>
              <a:rPr lang="en-US" dirty="0" smtClean="0"/>
              <a:t>What’s Next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3579" y="1443789"/>
            <a:ext cx="10635916" cy="513347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Role of History</a:t>
            </a:r>
          </a:p>
          <a:p>
            <a:pPr lvl="1"/>
            <a:r>
              <a:rPr lang="en-US" sz="2800" dirty="0" smtClean="0"/>
              <a:t>How did we get to where we are?</a:t>
            </a:r>
          </a:p>
          <a:p>
            <a:pPr lvl="1"/>
            <a:r>
              <a:rPr lang="en-US" sz="2800" dirty="0" smtClean="0"/>
              <a:t>How did we develop the institutions and rules that we have today?</a:t>
            </a:r>
          </a:p>
          <a:p>
            <a:pPr lvl="1"/>
            <a:r>
              <a:rPr lang="en-US" sz="2800" dirty="0" smtClean="0"/>
              <a:t>What experiences did the nation endure to arrive to where we are today?</a:t>
            </a:r>
          </a:p>
          <a:p>
            <a:r>
              <a:rPr lang="en-US" sz="2800" dirty="0" smtClean="0"/>
              <a:t>We’ll discuss the develop of the current Constitution, of Congress, the Presidency, and the Judiciary, the changing role of interest groups, the media, political parties, public opinion, etc. in politics.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921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7038" y="1952368"/>
            <a:ext cx="10102591" cy="458847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Read Chapter 2 (pgs. 22-33) for Thursday</a:t>
            </a:r>
            <a:endParaRPr lang="en-US" dirty="0"/>
          </a:p>
          <a:p>
            <a:r>
              <a:rPr lang="en-US" u="sng" dirty="0" smtClean="0"/>
              <a:t>Weekly Analysis Paper #1</a:t>
            </a:r>
          </a:p>
          <a:p>
            <a:r>
              <a:rPr lang="en-US" dirty="0" smtClean="0"/>
              <a:t>Hard Copy (</a:t>
            </a:r>
            <a:r>
              <a:rPr lang="en-US" b="1" dirty="0" smtClean="0"/>
              <a:t>printed and stapled</a:t>
            </a:r>
            <a:r>
              <a:rPr lang="en-US" dirty="0" smtClean="0"/>
              <a:t>) due next Tuesday (8/26) at </a:t>
            </a:r>
            <a:r>
              <a:rPr lang="en-US" b="1" dirty="0" smtClean="0"/>
              <a:t>the start of class</a:t>
            </a:r>
          </a:p>
          <a:p>
            <a:r>
              <a:rPr lang="en-US" u="sng" dirty="0" smtClean="0"/>
              <a:t>Instructions</a:t>
            </a:r>
            <a:r>
              <a:rPr lang="en-US" dirty="0" smtClean="0"/>
              <a:t>: Read the article passed around and answer the questions on the following page.</a:t>
            </a:r>
          </a:p>
          <a:p>
            <a:r>
              <a:rPr lang="en-US" dirty="0" smtClean="0"/>
              <a:t>If you have any questions, email me at </a:t>
            </a:r>
            <a:r>
              <a:rPr lang="en-US" dirty="0" smtClean="0">
                <a:hlinkClick r:id="rId2"/>
              </a:rPr>
              <a:t>mclary105@gmail.com</a:t>
            </a:r>
            <a:r>
              <a:rPr lang="en-US" dirty="0" smtClean="0"/>
              <a:t> or see me after class/during office hours on Thursday!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6595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TC103457496[[fn=Parallax]]</Template>
  <TotalTime>157</TotalTime>
  <Words>1476</Words>
  <Application>Microsoft Office PowerPoint</Application>
  <PresentationFormat>Widescreen</PresentationFormat>
  <Paragraphs>128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Corbel</vt:lpstr>
      <vt:lpstr>Parallax</vt:lpstr>
      <vt:lpstr>The Logic and Principles of American Politics</vt:lpstr>
      <vt:lpstr>Agenda</vt:lpstr>
      <vt:lpstr>Basic Concepts</vt:lpstr>
      <vt:lpstr>Different Forms of Government</vt:lpstr>
      <vt:lpstr>Rationality as a Framework</vt:lpstr>
      <vt:lpstr>Collective Action</vt:lpstr>
      <vt:lpstr>Collective Action Problems and Solutions</vt:lpstr>
      <vt:lpstr>Coordination Problems</vt:lpstr>
      <vt:lpstr>Delegation</vt:lpstr>
      <vt:lpstr>Prisoner’s Dilemma</vt:lpstr>
      <vt:lpstr>Free-Rider Problem</vt:lpstr>
      <vt:lpstr>Tragedy of the Commons</vt:lpstr>
      <vt:lpstr>The Costs of Collective Action</vt:lpstr>
      <vt:lpstr>Institutions as Solutions</vt:lpstr>
      <vt:lpstr>Characteristics of Institutions</vt:lpstr>
      <vt:lpstr>Political Outcomes</vt:lpstr>
      <vt:lpstr>What’s Next</vt:lpstr>
      <vt:lpstr>Homework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Logic and Principles of American Politics</dc:title>
  <dc:creator>Matt</dc:creator>
  <cp:lastModifiedBy>Matt</cp:lastModifiedBy>
  <cp:revision>18</cp:revision>
  <dcterms:created xsi:type="dcterms:W3CDTF">2014-08-19T02:18:53Z</dcterms:created>
  <dcterms:modified xsi:type="dcterms:W3CDTF">2014-08-19T04:56:25Z</dcterms:modified>
</cp:coreProperties>
</file>