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82" r:id="rId4"/>
    <p:sldId id="283" r:id="rId5"/>
    <p:sldId id="284" r:id="rId6"/>
    <p:sldId id="285" r:id="rId7"/>
    <p:sldId id="286" r:id="rId8"/>
    <p:sldId id="287" r:id="rId9"/>
    <p:sldId id="271" r:id="rId10"/>
    <p:sldId id="272" r:id="rId11"/>
    <p:sldId id="273" r:id="rId12"/>
    <p:sldId id="274" r:id="rId13"/>
    <p:sldId id="275" r:id="rId14"/>
    <p:sldId id="276" r:id="rId15"/>
    <p:sldId id="257" r:id="rId16"/>
    <p:sldId id="258" r:id="rId17"/>
    <p:sldId id="260" r:id="rId18"/>
    <p:sldId id="263" r:id="rId19"/>
    <p:sldId id="265" r:id="rId20"/>
    <p:sldId id="277" r:id="rId21"/>
    <p:sldId id="261" r:id="rId22"/>
    <p:sldId id="262" r:id="rId23"/>
    <p:sldId id="266" r:id="rId24"/>
    <p:sldId id="267" r:id="rId25"/>
    <p:sldId id="280" r:id="rId26"/>
    <p:sldId id="269" r:id="rId27"/>
    <p:sldId id="281" r:id="rId28"/>
    <p:sldId id="278" r:id="rId29"/>
    <p:sldId id="279" r:id="rId30"/>
    <p:sldId id="27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>
        <p:scale>
          <a:sx n="60" d="100"/>
          <a:sy n="60" d="100"/>
        </p:scale>
        <p:origin x="-2244" y="-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32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106A1B0-2685-4516-9BC7-272B510A8B71}" type="datetimeFigureOut">
              <a:rPr lang="en-US" smtClean="0"/>
              <a:t>2/24/2012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C68CB1-1EE4-46C1-A104-09AB43605E6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3999" cy="1371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People’s Republic of China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29325" y="6248400"/>
            <a:ext cx="3114675" cy="609600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By Travis McNeal, Hayden Barrett, Kaitlyn Walker and Jacob Black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85" y="-76200"/>
            <a:ext cx="7269598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4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/>
              <a:t>Which persons in China are granted suffrage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 smtClean="0"/>
              <a:t>Men, 18 and over</a:t>
            </a:r>
          </a:p>
          <a:p>
            <a:pPr marL="514350" indent="-514350">
              <a:buAutoNum type="alphaLcPeriod"/>
            </a:pPr>
            <a:r>
              <a:rPr lang="en-US" dirty="0" smtClean="0"/>
              <a:t>Communist Party members, 18 and over</a:t>
            </a:r>
          </a:p>
          <a:p>
            <a:pPr marL="514350" indent="-514350">
              <a:buAutoNum type="alphaLcPeriod"/>
            </a:pPr>
            <a:r>
              <a:rPr lang="en-US" dirty="0" smtClean="0"/>
              <a:t>All persons, 18 and over</a:t>
            </a:r>
          </a:p>
          <a:p>
            <a:pPr marL="514350" indent="-514350">
              <a:buAutoNum type="alphaLcPeriod"/>
            </a:pPr>
            <a:r>
              <a:rPr lang="en-US" dirty="0" smtClean="0"/>
              <a:t>No one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06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All persons, 18 and over, are granted suffrage</a:t>
            </a:r>
          </a:p>
          <a:p>
            <a:r>
              <a:rPr lang="en-US" dirty="0" smtClean="0"/>
              <a:t>Government </a:t>
            </a:r>
            <a:r>
              <a:rPr lang="en-US" dirty="0"/>
              <a:t>type: Communist party-led state</a:t>
            </a:r>
          </a:p>
          <a:p>
            <a:r>
              <a:rPr lang="en-US" dirty="0"/>
              <a:t>Administrative divisions: 22 provinces, 5 autonomous regions, 4 municipalities</a:t>
            </a:r>
          </a:p>
          <a:p>
            <a:r>
              <a:rPr lang="en-US" dirty="0"/>
              <a:t>President: Hu Jintao, serves as Chief of State</a:t>
            </a:r>
          </a:p>
          <a:p>
            <a:pPr lvl="1"/>
            <a:r>
              <a:rPr lang="en-US" dirty="0"/>
              <a:t>Elected by the legislature</a:t>
            </a:r>
          </a:p>
          <a:p>
            <a:r>
              <a:rPr lang="en-US" dirty="0"/>
              <a:t>Premier: Wen </a:t>
            </a:r>
            <a:r>
              <a:rPr lang="en-US" dirty="0" err="1"/>
              <a:t>Jiabao</a:t>
            </a:r>
            <a:r>
              <a:rPr lang="en-US" dirty="0"/>
              <a:t>, serves as Head of </a:t>
            </a:r>
            <a:r>
              <a:rPr lang="en-US" dirty="0" smtClean="0"/>
              <a:t>Government</a:t>
            </a:r>
            <a:endParaRPr lang="en-US" dirty="0"/>
          </a:p>
          <a:p>
            <a:pPr lvl="1"/>
            <a:r>
              <a:rPr lang="en-US" dirty="0"/>
              <a:t>Nominated by president, approved by legislature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 fontScale="85000" lnSpcReduction="10000"/>
          </a:bodyPr>
          <a:lstStyle/>
          <a:p>
            <a:r>
              <a:rPr lang="en-US" dirty="0"/>
              <a:t>Legislature: National People’s Congress (NPC)</a:t>
            </a:r>
          </a:p>
          <a:p>
            <a:pPr lvl="1"/>
            <a:r>
              <a:rPr lang="en-US" dirty="0"/>
              <a:t>Unicameral legislative body</a:t>
            </a:r>
          </a:p>
          <a:p>
            <a:pPr lvl="1"/>
            <a:r>
              <a:rPr lang="en-US" dirty="0"/>
              <a:t>Consists of 2,987 elected members who serve 5 year terms</a:t>
            </a:r>
          </a:p>
          <a:p>
            <a:pPr lvl="1"/>
            <a:r>
              <a:rPr lang="en-US" dirty="0"/>
              <a:t>Supposed to be most powerful government organ according to 1982 constitutional reforms</a:t>
            </a:r>
          </a:p>
          <a:p>
            <a:r>
              <a:rPr lang="en-US" dirty="0"/>
              <a:t>Executive: State Council</a:t>
            </a:r>
          </a:p>
          <a:p>
            <a:pPr lvl="1"/>
            <a:r>
              <a:rPr lang="en-US" dirty="0"/>
              <a:t>Members include the premier, 4 vice premiers, 5 state counselors, the central bank governor, the secretary general, and 25 ministers</a:t>
            </a:r>
          </a:p>
          <a:p>
            <a:pPr lvl="1"/>
            <a:r>
              <a:rPr lang="en-US" dirty="0"/>
              <a:t>Members are selected by the NPC</a:t>
            </a:r>
          </a:p>
          <a:p>
            <a:r>
              <a:rPr lang="en-US" dirty="0"/>
              <a:t>Judicial: 3 Main Court Systems:</a:t>
            </a:r>
          </a:p>
          <a:p>
            <a:pPr lvl="1"/>
            <a:r>
              <a:rPr lang="en-US" dirty="0"/>
              <a:t>Supreme People’s Court</a:t>
            </a:r>
          </a:p>
          <a:p>
            <a:pPr lvl="1"/>
            <a:r>
              <a:rPr lang="en-US" dirty="0"/>
              <a:t>Local People’s Courts</a:t>
            </a:r>
          </a:p>
          <a:p>
            <a:pPr lvl="1"/>
            <a:r>
              <a:rPr lang="en-US" dirty="0"/>
              <a:t>Special People’s Courts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Branches of Government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709" y="4114800"/>
            <a:ext cx="354229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/>
              <a:t>Which of the following is the most powerful governing body in </a:t>
            </a:r>
            <a:r>
              <a:rPr lang="en-US" dirty="0" smtClean="0"/>
              <a:t>China?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 smtClean="0"/>
              <a:t>The National People’s Congress</a:t>
            </a:r>
          </a:p>
          <a:p>
            <a:pPr marL="514350" indent="-514350">
              <a:buAutoNum type="alphaLcPeriod"/>
            </a:pPr>
            <a:r>
              <a:rPr lang="en-US" dirty="0" smtClean="0"/>
              <a:t>The State Council</a:t>
            </a:r>
          </a:p>
          <a:p>
            <a:pPr marL="514350" indent="-514350">
              <a:buAutoNum type="alphaLcPeriod"/>
            </a:pPr>
            <a:r>
              <a:rPr lang="en-US" dirty="0" smtClean="0"/>
              <a:t>The Politburo</a:t>
            </a:r>
          </a:p>
          <a:p>
            <a:pPr marL="514350" indent="-514350">
              <a:buAutoNum type="alphaLcPeriod"/>
            </a:pPr>
            <a:r>
              <a:rPr lang="en-US" dirty="0" smtClean="0"/>
              <a:t>The Supreme People’s Court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Influential Organizations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87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dirty="0"/>
              <a:t>Political Bureau (Politburo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Core of governmental power in </a:t>
            </a:r>
            <a:r>
              <a:rPr lang="en-US" dirty="0" smtClean="0"/>
              <a:t>China</a:t>
            </a:r>
            <a:endParaRPr lang="en-US" dirty="0"/>
          </a:p>
          <a:p>
            <a:pPr lvl="1"/>
            <a:r>
              <a:rPr lang="en-US" dirty="0"/>
              <a:t>Consists of 25 members who are elected by the Communist Party’s Central Committee</a:t>
            </a:r>
          </a:p>
          <a:p>
            <a:r>
              <a:rPr lang="en-US" dirty="0" smtClean="0"/>
              <a:t>Party </a:t>
            </a:r>
            <a:r>
              <a:rPr lang="en-US" dirty="0"/>
              <a:t>Elders</a:t>
            </a:r>
          </a:p>
          <a:p>
            <a:r>
              <a:rPr lang="en-US" dirty="0"/>
              <a:t>The Central Discipline Inspection Commission</a:t>
            </a:r>
          </a:p>
          <a:p>
            <a:pPr lvl="1"/>
            <a:r>
              <a:rPr lang="en-US" dirty="0"/>
              <a:t>Party mechanism to investigate and prosecute party members for corruption/malfeasance; used to sway public opinion towards the CCP</a:t>
            </a:r>
          </a:p>
          <a:p>
            <a:r>
              <a:rPr lang="en-US" dirty="0"/>
              <a:t>Military Affairs Commission (MAC) &amp; Armed Forces</a:t>
            </a:r>
          </a:p>
          <a:p>
            <a:pPr lvl="1"/>
            <a:r>
              <a:rPr lang="en-US" dirty="0"/>
              <a:t>MAC consists of 11 members who have final authority on senior military appointments, troop deployments, and arms spending</a:t>
            </a:r>
          </a:p>
          <a:p>
            <a:pPr lvl="1"/>
            <a:r>
              <a:rPr lang="en-US" dirty="0"/>
              <a:t>MAC Chairman is always top party official &amp; selected by NPC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Influential Organizations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0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The real power of government lies within various standing committees whose members usually overlap</a:t>
            </a:r>
          </a:p>
          <a:p>
            <a:pPr>
              <a:defRPr/>
            </a:pPr>
            <a:r>
              <a:rPr lang="en-US" dirty="0" smtClean="0"/>
              <a:t>The State Council, Politburo, and National People’s Congress all have standing committees</a:t>
            </a:r>
          </a:p>
          <a:p>
            <a:pPr>
              <a:defRPr/>
            </a:pPr>
            <a:r>
              <a:rPr lang="en-US" dirty="0" smtClean="0"/>
              <a:t>These </a:t>
            </a:r>
            <a:r>
              <a:rPr lang="en-US" dirty="0"/>
              <a:t>committees ensure power consolidation and effectuate party policy across the various agencies and bodies of government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the </a:t>
            </a:r>
            <a:r>
              <a:rPr lang="en-US" dirty="0" smtClean="0"/>
              <a:t>Real Power 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60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GDP:  $</a:t>
            </a:r>
            <a:r>
              <a:rPr lang="en-US" dirty="0"/>
              <a:t>7.301 trillion </a:t>
            </a:r>
            <a:r>
              <a:rPr lang="en-US" dirty="0" smtClean="0"/>
              <a:t>(Nominal), $11.31trillion </a:t>
            </a:r>
            <a:r>
              <a:rPr lang="en-US" dirty="0"/>
              <a:t>(</a:t>
            </a:r>
            <a:r>
              <a:rPr lang="en-US" dirty="0" smtClean="0"/>
              <a:t>PPP) (2</a:t>
            </a:r>
            <a:r>
              <a:rPr lang="en-US" baseline="30000" dirty="0" smtClean="0"/>
              <a:t>nd</a:t>
            </a:r>
            <a:r>
              <a:rPr lang="en-US" dirty="0" smtClean="0"/>
              <a:t> in world for both)</a:t>
            </a:r>
            <a:endParaRPr lang="en-US" dirty="0"/>
          </a:p>
          <a:p>
            <a:r>
              <a:rPr lang="en-US" dirty="0"/>
              <a:t>GDP </a:t>
            </a:r>
            <a:r>
              <a:rPr lang="en-US" dirty="0" smtClean="0"/>
              <a:t>growth:  9.5</a:t>
            </a:r>
            <a:r>
              <a:rPr lang="en-US" dirty="0"/>
              <a:t>% </a:t>
            </a:r>
            <a:endParaRPr lang="en-US" dirty="0" smtClean="0"/>
          </a:p>
          <a:p>
            <a:r>
              <a:rPr lang="en-US" dirty="0" smtClean="0"/>
              <a:t>GDP </a:t>
            </a:r>
            <a:r>
              <a:rPr lang="en-US" dirty="0"/>
              <a:t>per </a:t>
            </a:r>
            <a:r>
              <a:rPr lang="en-US" dirty="0" smtClean="0"/>
              <a:t>capita:  $5,184 (Nominal), $</a:t>
            </a:r>
            <a:r>
              <a:rPr lang="en-US" dirty="0"/>
              <a:t>8,394 (</a:t>
            </a:r>
            <a:r>
              <a:rPr lang="en-US" dirty="0" smtClean="0"/>
              <a:t>PPP)</a:t>
            </a:r>
            <a:endParaRPr lang="en-US" dirty="0"/>
          </a:p>
          <a:p>
            <a:r>
              <a:rPr lang="en-US" dirty="0"/>
              <a:t>GDP by </a:t>
            </a:r>
            <a:r>
              <a:rPr lang="en-US" dirty="0" smtClean="0"/>
              <a:t>sector:</a:t>
            </a:r>
          </a:p>
          <a:p>
            <a:pPr lvl="1"/>
            <a:r>
              <a:rPr lang="en-US" dirty="0" smtClean="0"/>
              <a:t>Industry </a:t>
            </a:r>
            <a:r>
              <a:rPr lang="en-US" dirty="0"/>
              <a:t>(46.8</a:t>
            </a:r>
            <a:r>
              <a:rPr lang="en-US" dirty="0" smtClean="0"/>
              <a:t>%), services </a:t>
            </a:r>
            <a:r>
              <a:rPr lang="en-US" dirty="0"/>
              <a:t>(43.6%), agriculture (9.6</a:t>
            </a:r>
            <a:r>
              <a:rPr lang="en-US" dirty="0" smtClean="0"/>
              <a:t>%)</a:t>
            </a:r>
          </a:p>
          <a:p>
            <a:r>
              <a:rPr lang="en-US" dirty="0" smtClean="0"/>
              <a:t>Inflation (CPI):  4.9%</a:t>
            </a:r>
          </a:p>
          <a:p>
            <a:r>
              <a:rPr lang="en-US" dirty="0" smtClean="0"/>
              <a:t>Labor force: </a:t>
            </a:r>
            <a:r>
              <a:rPr lang="en-US" dirty="0"/>
              <a:t>780 </a:t>
            </a:r>
            <a:r>
              <a:rPr lang="en-US" dirty="0" smtClean="0"/>
              <a:t>million</a:t>
            </a:r>
            <a:endParaRPr lang="en-US" dirty="0"/>
          </a:p>
          <a:p>
            <a:r>
              <a:rPr lang="en-US" dirty="0"/>
              <a:t>Labor force by </a:t>
            </a:r>
            <a:r>
              <a:rPr lang="en-US" dirty="0" smtClean="0"/>
              <a:t>occupation: </a:t>
            </a:r>
          </a:p>
          <a:p>
            <a:pPr lvl="1"/>
            <a:r>
              <a:rPr lang="en-US" dirty="0" smtClean="0"/>
              <a:t>Agriculture </a:t>
            </a:r>
            <a:r>
              <a:rPr lang="en-US" dirty="0"/>
              <a:t>(39.5%), </a:t>
            </a:r>
            <a:r>
              <a:rPr lang="en-US" dirty="0" smtClean="0"/>
              <a:t>Industry </a:t>
            </a:r>
            <a:r>
              <a:rPr lang="en-US" dirty="0"/>
              <a:t>(27.2%), </a:t>
            </a:r>
            <a:r>
              <a:rPr lang="en-US" dirty="0" smtClean="0"/>
              <a:t>Services </a:t>
            </a:r>
            <a:r>
              <a:rPr lang="en-US" dirty="0"/>
              <a:t>(33.2</a:t>
            </a:r>
            <a:r>
              <a:rPr lang="en-US" dirty="0" smtClean="0"/>
              <a:t>%)</a:t>
            </a:r>
            <a:endParaRPr lang="en-US" dirty="0"/>
          </a:p>
          <a:p>
            <a:r>
              <a:rPr lang="en-US" dirty="0" smtClean="0"/>
              <a:t>Unemployment:  4.2%</a:t>
            </a:r>
            <a:endParaRPr lang="en-US" dirty="0"/>
          </a:p>
          <a:p>
            <a:r>
              <a:rPr lang="en-US" dirty="0"/>
              <a:t>Average gross </a:t>
            </a:r>
            <a:r>
              <a:rPr lang="en-US" dirty="0" smtClean="0"/>
              <a:t>salary:  $</a:t>
            </a:r>
            <a:r>
              <a:rPr lang="en-US" dirty="0"/>
              <a:t>4,260 </a:t>
            </a:r>
            <a:r>
              <a:rPr lang="en-US" dirty="0" smtClean="0"/>
              <a:t>annually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is one of China’s most important industries?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 smtClean="0"/>
              <a:t>Sulfur mining</a:t>
            </a:r>
          </a:p>
          <a:p>
            <a:pPr marL="514350" indent="-514350">
              <a:buAutoNum type="alphaLcPeriod"/>
            </a:pPr>
            <a:r>
              <a:rPr lang="en-US" dirty="0" smtClean="0"/>
              <a:t>Tire manufacturing</a:t>
            </a:r>
          </a:p>
          <a:p>
            <a:pPr marL="514350" indent="-514350">
              <a:buAutoNum type="alphaLcPeriod"/>
            </a:pPr>
            <a:r>
              <a:rPr lang="en-US" dirty="0" smtClean="0"/>
              <a:t>Coal mining</a:t>
            </a:r>
          </a:p>
          <a:p>
            <a:pPr marL="514350" indent="-514350">
              <a:buAutoNum type="alphaLcPeriod"/>
            </a:pPr>
            <a:r>
              <a:rPr lang="en-US" dirty="0" smtClean="0"/>
              <a:t>Automobile production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4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/>
          </a:bodyPr>
          <a:lstStyle/>
          <a:p>
            <a:r>
              <a:rPr lang="en-US" dirty="0"/>
              <a:t>The main industries </a:t>
            </a:r>
            <a:r>
              <a:rPr lang="en-US" dirty="0" smtClean="0"/>
              <a:t>in China:</a:t>
            </a:r>
          </a:p>
          <a:p>
            <a:pPr lvl="1"/>
            <a:r>
              <a:rPr lang="en-US" dirty="0" smtClean="0"/>
              <a:t>Mining </a:t>
            </a:r>
            <a:r>
              <a:rPr lang="en-US" dirty="0"/>
              <a:t>and ore </a:t>
            </a:r>
            <a:r>
              <a:rPr lang="en-US" dirty="0" smtClean="0"/>
              <a:t>processing (iron</a:t>
            </a:r>
            <a:r>
              <a:rPr lang="en-US" dirty="0"/>
              <a:t>, steel, aluminum, and other metals, </a:t>
            </a:r>
            <a:r>
              <a:rPr lang="en-US" dirty="0" smtClean="0"/>
              <a:t>coal), machine building, armaments, </a:t>
            </a:r>
            <a:r>
              <a:rPr lang="en-US" dirty="0"/>
              <a:t>textiles and </a:t>
            </a:r>
            <a:r>
              <a:rPr lang="en-US" dirty="0" smtClean="0"/>
              <a:t>apparel, petroleum, </a:t>
            </a:r>
            <a:r>
              <a:rPr lang="en-US" dirty="0"/>
              <a:t>cement and </a:t>
            </a:r>
            <a:r>
              <a:rPr lang="en-US" dirty="0" smtClean="0"/>
              <a:t>chemicals</a:t>
            </a:r>
          </a:p>
          <a:p>
            <a:r>
              <a:rPr lang="en-US" dirty="0" smtClean="0"/>
              <a:t>Numerous minor industries as well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97829"/>
            <a:ext cx="3657600" cy="24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7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China’s export destinations:</a:t>
            </a:r>
          </a:p>
          <a:p>
            <a:pPr lvl="1"/>
            <a:r>
              <a:rPr lang="en-US" dirty="0" smtClean="0"/>
              <a:t>U.S(20</a:t>
            </a:r>
            <a:r>
              <a:rPr lang="en-US" dirty="0"/>
              <a:t>%), Hong Kong(12</a:t>
            </a:r>
            <a:r>
              <a:rPr lang="en-US" dirty="0" smtClean="0"/>
              <a:t>%), Japan(8%), South </a:t>
            </a:r>
            <a:r>
              <a:rPr lang="en-US" dirty="0"/>
              <a:t>Korea(5</a:t>
            </a:r>
            <a:r>
              <a:rPr lang="en-US" dirty="0" smtClean="0"/>
              <a:t>%), Germany(4</a:t>
            </a:r>
            <a:r>
              <a:rPr lang="en-US" dirty="0"/>
              <a:t>%)</a:t>
            </a:r>
          </a:p>
          <a:p>
            <a:r>
              <a:rPr lang="en-US" dirty="0"/>
              <a:t>China exported about $1.6 trillion in 2010</a:t>
            </a:r>
          </a:p>
          <a:p>
            <a:r>
              <a:rPr lang="en-US" dirty="0" smtClean="0"/>
              <a:t>Major Importers to China:</a:t>
            </a:r>
          </a:p>
          <a:p>
            <a:pPr lvl="1"/>
            <a:r>
              <a:rPr lang="en-US" dirty="0" smtClean="0"/>
              <a:t>Japan </a:t>
            </a:r>
            <a:r>
              <a:rPr lang="en-US" dirty="0"/>
              <a:t>(12%), Hong Kong (10)%, South Korea (9%), US (8%), Taiwan (7%), Germany (6%)</a:t>
            </a:r>
          </a:p>
          <a:p>
            <a:r>
              <a:rPr lang="en-US" dirty="0"/>
              <a:t>China imported about $1.3 trillion 2010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38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/>
          </a:bodyPr>
          <a:lstStyle/>
          <a:p>
            <a:r>
              <a:rPr lang="en-US" dirty="0"/>
              <a:t>China may be on the world stage in terms of power and fiscal </a:t>
            </a:r>
            <a:r>
              <a:rPr lang="en-US" dirty="0" smtClean="0"/>
              <a:t>strength, but </a:t>
            </a:r>
            <a:r>
              <a:rPr lang="en-US" dirty="0"/>
              <a:t>its people are some of the lowest paid in the world.</a:t>
            </a:r>
          </a:p>
          <a:p>
            <a:r>
              <a:rPr lang="en-US" dirty="0"/>
              <a:t>On an average the common person in China makes about $4,200 a year which gives it a world rank of 107</a:t>
            </a:r>
            <a:r>
              <a:rPr lang="en-US" baseline="30000" dirty="0"/>
              <a:t>th</a:t>
            </a:r>
            <a:r>
              <a:rPr lang="en-US" dirty="0"/>
              <a:t> out of the 198 other countries who provide information on average income.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Wages and Wealth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0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6102" y="914400"/>
            <a:ext cx="964163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01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Approximately what percentage of people in China live in urban areas?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 smtClean="0"/>
              <a:t>32%</a:t>
            </a:r>
          </a:p>
          <a:p>
            <a:pPr marL="514350" indent="-514350">
              <a:buAutoNum type="alphaLcPeriod"/>
            </a:pPr>
            <a:r>
              <a:rPr lang="en-US" dirty="0" smtClean="0"/>
              <a:t>94%</a:t>
            </a:r>
          </a:p>
          <a:p>
            <a:pPr marL="514350" indent="-514350">
              <a:buAutoNum type="alphaLcPeriod"/>
            </a:pPr>
            <a:r>
              <a:rPr lang="en-US" dirty="0" smtClean="0"/>
              <a:t>63%</a:t>
            </a:r>
          </a:p>
          <a:p>
            <a:pPr marL="514350" indent="-514350">
              <a:buAutoNum type="alphaLcPeriod"/>
            </a:pPr>
            <a:r>
              <a:rPr lang="en-US" dirty="0" smtClean="0"/>
              <a:t>48%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66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457200" indent="-457200"/>
            <a:r>
              <a:rPr lang="en-US" dirty="0" smtClean="0"/>
              <a:t>47.8% of China’s population lives in urban areas</a:t>
            </a:r>
          </a:p>
          <a:p>
            <a:pPr marL="457200" indent="-457200"/>
            <a:r>
              <a:rPr lang="en-US" dirty="0" smtClean="0"/>
              <a:t>Approximate population:  1.4 billion</a:t>
            </a:r>
          </a:p>
          <a:p>
            <a:pPr marL="457200" indent="-457200"/>
            <a:r>
              <a:rPr lang="en-US" dirty="0" smtClean="0"/>
              <a:t>Life Expectancy:  73.5 years</a:t>
            </a:r>
          </a:p>
          <a:p>
            <a:pPr marL="457200" indent="-457200"/>
            <a:r>
              <a:rPr lang="en-US" dirty="0" smtClean="0"/>
              <a:t>Percent of population living below $1.25 PPP per day:  15.9%</a:t>
            </a:r>
          </a:p>
          <a:p>
            <a:pPr marL="457200" indent="-457200"/>
            <a:r>
              <a:rPr lang="en-US" dirty="0" smtClean="0"/>
              <a:t>3.1%, 29 million, living below absolute poverty line</a:t>
            </a:r>
          </a:p>
          <a:p>
            <a:pPr marL="457200" indent="-457200"/>
            <a:r>
              <a:rPr lang="en-US" dirty="0" smtClean="0"/>
              <a:t>6.0%, 56.2 million, living below low-income line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7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457200" indent="-457200"/>
            <a:r>
              <a:rPr lang="en-US" dirty="0" smtClean="0"/>
              <a:t>9 years of formal education required by law</a:t>
            </a:r>
          </a:p>
          <a:p>
            <a:pPr marL="457200" indent="-457200"/>
            <a:r>
              <a:rPr lang="en-US" dirty="0" smtClean="0"/>
              <a:t>Preschool/kindergarten, 3-6 years</a:t>
            </a:r>
          </a:p>
          <a:p>
            <a:pPr marL="457200" indent="-457200"/>
            <a:r>
              <a:rPr lang="en-US" dirty="0" smtClean="0"/>
              <a:t>Primary school, 6-12 years</a:t>
            </a:r>
          </a:p>
          <a:p>
            <a:pPr marL="457200" indent="-457200"/>
            <a:r>
              <a:rPr lang="en-US" dirty="0" smtClean="0"/>
              <a:t>Junior Middle School, 12-15 years</a:t>
            </a:r>
          </a:p>
          <a:p>
            <a:pPr marL="457200" indent="-457200"/>
            <a:r>
              <a:rPr lang="en-US" dirty="0" err="1" smtClean="0"/>
              <a:t>Zhong</a:t>
            </a:r>
            <a:r>
              <a:rPr lang="en-US" dirty="0" smtClean="0"/>
              <a:t> Kao Exam</a:t>
            </a:r>
          </a:p>
          <a:p>
            <a:pPr marL="457200" indent="-457200"/>
            <a:r>
              <a:rPr lang="en-US" dirty="0" smtClean="0"/>
              <a:t>Senior Middle School, 15-18 years</a:t>
            </a:r>
          </a:p>
          <a:p>
            <a:pPr marL="457200" indent="-457200"/>
            <a:r>
              <a:rPr lang="en-US" dirty="0" err="1" smtClean="0"/>
              <a:t>Gao</a:t>
            </a:r>
            <a:r>
              <a:rPr lang="en-US" dirty="0" smtClean="0"/>
              <a:t> Kao Exam</a:t>
            </a:r>
          </a:p>
          <a:p>
            <a:pPr marL="457200" indent="-457200"/>
            <a:r>
              <a:rPr lang="en-US" dirty="0" smtClean="0"/>
              <a:t>National Key or Provincial Key Universities, or Normal University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457200" indent="-457200"/>
            <a:r>
              <a:rPr lang="en-US" dirty="0" smtClean="0"/>
              <a:t>Average of 7.5 years of schooling for adults over 25</a:t>
            </a:r>
          </a:p>
          <a:p>
            <a:pPr marL="457200" indent="-457200"/>
            <a:r>
              <a:rPr lang="en-US" dirty="0" smtClean="0"/>
              <a:t>Adult literacy rate:  94.0%</a:t>
            </a:r>
          </a:p>
          <a:p>
            <a:pPr marL="457200" indent="-457200"/>
            <a:r>
              <a:rPr lang="en-US" dirty="0" smtClean="0"/>
              <a:t>Female : Male minimum secondary education ratio:  0.778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943350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1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r>
              <a:rPr lang="en-US" sz="1800" dirty="0"/>
              <a:t>The Chinese Constitution (1993) mandates equal rights for all citizens regardless of gender</a:t>
            </a:r>
          </a:p>
          <a:p>
            <a:r>
              <a:rPr lang="en-US" sz="1800" dirty="0"/>
              <a:t> Social barriers exist to implementing equality</a:t>
            </a:r>
          </a:p>
          <a:p>
            <a:pPr lvl="1"/>
            <a:r>
              <a:rPr lang="en-US" sz="1600" dirty="0"/>
              <a:t>Traditional cultural attitudes-Chinese tradition places the woman as head of the household and should only be devoted to child bearing and rearing 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Legal Rights are implemented according to current Chinese policy-there is no universal belief in natural rights in China </a:t>
            </a:r>
          </a:p>
          <a:p>
            <a:pPr lvl="1"/>
            <a:endParaRPr lang="en-US" sz="1600" dirty="0"/>
          </a:p>
          <a:p>
            <a:pPr lvl="1">
              <a:spcBef>
                <a:spcPts val="0"/>
              </a:spcBef>
            </a:pPr>
            <a:r>
              <a:rPr lang="en-US" sz="1600" dirty="0"/>
              <a:t>Population growth places emphasis on family planning-the official stance of the Chinese government is that family planning is </a:t>
            </a:r>
            <a:r>
              <a:rPr lang="en-US" sz="1600" u="sng" dirty="0"/>
              <a:t>voluntary</a:t>
            </a:r>
            <a:r>
              <a:rPr lang="en-US" sz="1600" dirty="0"/>
              <a:t> but the One Child policy causes a forced abortion in China </a:t>
            </a:r>
            <a:endParaRPr lang="en-US" sz="1600" dirty="0" smtClean="0"/>
          </a:p>
          <a:p>
            <a:pPr marL="393192" lvl="1" indent="0">
              <a:spcBef>
                <a:spcPts val="0"/>
              </a:spcBef>
              <a:buNone/>
            </a:pPr>
            <a:r>
              <a:rPr lang="en-US" sz="1600" dirty="0" smtClean="0"/>
              <a:t>    every </a:t>
            </a:r>
            <a:r>
              <a:rPr lang="en-US" sz="1600" dirty="0"/>
              <a:t>2.4 seconds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 Equality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2" t="7793" r="17124" b="9034"/>
          <a:stretch/>
        </p:blipFill>
        <p:spPr>
          <a:xfrm>
            <a:off x="6121820" y="4648200"/>
            <a:ext cx="305633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6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rmAutofit/>
          </a:bodyPr>
          <a:lstStyle/>
          <a:p>
            <a:r>
              <a:rPr lang="en-US" sz="1800" dirty="0"/>
              <a:t>Women are also given additional legal rights under the Law for Protection of Women’s Rights and Interest which include</a:t>
            </a:r>
          </a:p>
          <a:p>
            <a:pPr lvl="1"/>
            <a:r>
              <a:rPr lang="en-US" sz="1400" dirty="0"/>
              <a:t>Right to equal pay</a:t>
            </a:r>
          </a:p>
          <a:p>
            <a:pPr lvl="1"/>
            <a:r>
              <a:rPr lang="en-US" sz="1400" dirty="0"/>
              <a:t>Medical care and protection during pregnancy, childbirth, and baby nursing periods </a:t>
            </a:r>
          </a:p>
          <a:p>
            <a:pPr lvl="1"/>
            <a:r>
              <a:rPr lang="en-US" sz="1400" dirty="0"/>
              <a:t>Cannot be dismissed from work or denied employment on the grounds of marriage, pregnancy, or nursing  </a:t>
            </a:r>
            <a:endParaRPr lang="en-US" sz="1800" dirty="0"/>
          </a:p>
          <a:p>
            <a:r>
              <a:rPr lang="en-US" sz="1800" dirty="0"/>
              <a:t>However, Periodic Employment is encouraged-idea that women should take off several years of work after giving birth to raise children </a:t>
            </a:r>
          </a:p>
          <a:p>
            <a:r>
              <a:rPr lang="en-US" sz="1800" dirty="0"/>
              <a:t>Women’s salaries are on average 80-90% of men’s </a:t>
            </a:r>
            <a:r>
              <a:rPr lang="en-US" sz="1800" dirty="0" smtClean="0"/>
              <a:t>salaries</a:t>
            </a:r>
            <a:endParaRPr lang="en-US" sz="1800" dirty="0"/>
          </a:p>
          <a:p>
            <a:r>
              <a:rPr lang="en-US" sz="1800" dirty="0"/>
              <a:t>The most common industries for female employment are textiles and food </a:t>
            </a:r>
            <a:r>
              <a:rPr lang="en-US" sz="1800" dirty="0" smtClean="0"/>
              <a:t>service</a:t>
            </a:r>
            <a:endParaRPr lang="en-US" sz="1800" dirty="0"/>
          </a:p>
          <a:p>
            <a:r>
              <a:rPr lang="en-US" sz="1800" dirty="0"/>
              <a:t>Job discrimination is legal if the state deems a job “unsuitable for women</a:t>
            </a:r>
            <a:r>
              <a:rPr lang="en-US" sz="1800" dirty="0" smtClean="0"/>
              <a:t>”</a:t>
            </a:r>
            <a:endParaRPr lang="en-US" sz="1400" dirty="0"/>
          </a:p>
          <a:p>
            <a:pPr marL="457200" indent="-45720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 Equality-Workforce</a:t>
            </a:r>
          </a:p>
        </p:txBody>
      </p:sp>
    </p:spTree>
    <p:extLst>
      <p:ext uri="{BB962C8B-B14F-4D97-AF65-F5344CB8AC3E}">
        <p14:creationId xmlns:p14="http://schemas.microsoft.com/office/powerpoint/2010/main" val="200815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percent of China’s poor comes from rural areas?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 smtClean="0"/>
              <a:t>99%</a:t>
            </a:r>
          </a:p>
          <a:p>
            <a:pPr marL="514350" indent="-514350">
              <a:buAutoNum type="alphaLcPeriod"/>
            </a:pPr>
            <a:r>
              <a:rPr lang="en-US" dirty="0" smtClean="0"/>
              <a:t>90%</a:t>
            </a:r>
          </a:p>
          <a:p>
            <a:pPr marL="514350" indent="-514350">
              <a:buAutoNum type="alphaLcPeriod"/>
            </a:pPr>
            <a:r>
              <a:rPr lang="en-US" dirty="0" smtClean="0"/>
              <a:t>51%</a:t>
            </a:r>
          </a:p>
          <a:p>
            <a:pPr marL="514350" indent="-514350">
              <a:buAutoNum type="alphaLcPeriod"/>
            </a:pPr>
            <a:r>
              <a:rPr lang="en-US" dirty="0" smtClean="0"/>
              <a:t>3</a:t>
            </a:r>
            <a:r>
              <a:rPr lang="en-US" dirty="0"/>
              <a:t>7</a:t>
            </a:r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Equality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3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457200" indent="-457200"/>
            <a:r>
              <a:rPr lang="en-US" dirty="0" smtClean="0"/>
              <a:t>99% of China’s poor come from rural areas</a:t>
            </a:r>
          </a:p>
          <a:p>
            <a:pPr marL="457200" indent="-457200"/>
            <a:r>
              <a:rPr lang="en-US" dirty="0" smtClean="0"/>
              <a:t>About half live in Western regions</a:t>
            </a:r>
          </a:p>
          <a:p>
            <a:pPr marL="457200" indent="-457200"/>
            <a:r>
              <a:rPr lang="en-US" dirty="0" smtClean="0"/>
              <a:t>Highly structured socio-economic classes</a:t>
            </a:r>
          </a:p>
          <a:p>
            <a:pPr marL="457200" indent="-457200"/>
            <a:r>
              <a:rPr lang="en-US" dirty="0"/>
              <a:t>Bourgeoisie, </a:t>
            </a:r>
            <a:r>
              <a:rPr lang="en-US" dirty="0" smtClean="0"/>
              <a:t>petty </a:t>
            </a:r>
            <a:r>
              <a:rPr lang="en-US" dirty="0"/>
              <a:t>bourgeoisie, middle class, proletariat, semi-proletariat and </a:t>
            </a:r>
            <a:r>
              <a:rPr lang="en-US" dirty="0" smtClean="0"/>
              <a:t>peasants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Equality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97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many officially recognized ethnic groups exist in China?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 smtClean="0"/>
              <a:t>1</a:t>
            </a:r>
          </a:p>
          <a:p>
            <a:pPr marL="514350" indent="-514350">
              <a:buAutoNum type="alphaLcPeriod"/>
            </a:pPr>
            <a:r>
              <a:rPr lang="en-US" dirty="0" smtClean="0"/>
              <a:t>56</a:t>
            </a:r>
          </a:p>
          <a:p>
            <a:pPr marL="514350" indent="-514350">
              <a:buAutoNum type="alphaLcPeriod"/>
            </a:pPr>
            <a:r>
              <a:rPr lang="en-US" dirty="0" smtClean="0"/>
              <a:t>100</a:t>
            </a:r>
          </a:p>
          <a:p>
            <a:pPr marL="514350" indent="-514350">
              <a:buAutoNum type="alphaLcPeriod"/>
            </a:pPr>
            <a:r>
              <a:rPr lang="en-US" dirty="0"/>
              <a:t>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Ethnic Equality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7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4020207" cy="4462272"/>
          </a:xfrm>
          <a:noFill/>
        </p:spPr>
        <p:txBody>
          <a:bodyPr/>
          <a:lstStyle/>
          <a:p>
            <a:pPr marL="457200" indent="-457200"/>
            <a:r>
              <a:rPr lang="en-US" dirty="0" smtClean="0"/>
              <a:t>56 officially recognized ethnic groups</a:t>
            </a:r>
          </a:p>
          <a:p>
            <a:pPr marL="457200" indent="-457200"/>
            <a:r>
              <a:rPr lang="en-US" dirty="0" smtClean="0"/>
              <a:t>91.9% Han</a:t>
            </a:r>
          </a:p>
          <a:p>
            <a:pPr marL="457200" indent="-457200"/>
            <a:r>
              <a:rPr lang="en-US" dirty="0" smtClean="0"/>
              <a:t>Major minority groups:  </a:t>
            </a:r>
            <a:r>
              <a:rPr lang="en-US" dirty="0" err="1" smtClean="0"/>
              <a:t>Zhuang</a:t>
            </a:r>
            <a:r>
              <a:rPr lang="en-US" dirty="0"/>
              <a:t>, </a:t>
            </a:r>
            <a:r>
              <a:rPr lang="en-US" dirty="0" err="1"/>
              <a:t>Uigur</a:t>
            </a:r>
            <a:r>
              <a:rPr lang="en-US" dirty="0"/>
              <a:t>, </a:t>
            </a:r>
            <a:r>
              <a:rPr lang="en-US" dirty="0" err="1"/>
              <a:t>Hui</a:t>
            </a:r>
            <a:r>
              <a:rPr lang="en-US" dirty="0"/>
              <a:t>, Yi, Tibetan, Miao, Manchu, Mongol, </a:t>
            </a:r>
            <a:r>
              <a:rPr lang="en-US" dirty="0" err="1"/>
              <a:t>Buyi</a:t>
            </a:r>
            <a:r>
              <a:rPr lang="en-US" dirty="0"/>
              <a:t>, Korean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Ethnic Equality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173" y="1981200"/>
            <a:ext cx="4666593" cy="466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7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r>
              <a:rPr lang="en-US" dirty="0"/>
              <a:t>There are 3,852,000 immigrants in China, 0.2% of population </a:t>
            </a:r>
          </a:p>
          <a:p>
            <a:r>
              <a:rPr lang="en-US" dirty="0"/>
              <a:t>Mostly from Vietnam and other regions of Southeast Asia </a:t>
            </a:r>
          </a:p>
          <a:p>
            <a:r>
              <a:rPr lang="en-US" dirty="0"/>
              <a:t>Population of immigrants is not significant, but immigrants often fill lower paying, labor intensive jobs and are considered desirable workers who work for cheap wages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4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Important is Religion?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730" y="1481138"/>
            <a:ext cx="4082540" cy="4525962"/>
          </a:xfrm>
        </p:spPr>
      </p:pic>
    </p:spTree>
    <p:extLst>
      <p:ext uri="{BB962C8B-B14F-4D97-AF65-F5344CB8AC3E}">
        <p14:creationId xmlns:p14="http://schemas.microsoft.com/office/powerpoint/2010/main" val="238931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many officially sanctioned religions exist in China?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eriod"/>
            </a:pPr>
            <a:r>
              <a:rPr lang="en-US" dirty="0" smtClean="0"/>
              <a:t>0</a:t>
            </a:r>
          </a:p>
          <a:p>
            <a:pPr marL="514350" indent="-514350">
              <a:buAutoNum type="alphaLcPeriod"/>
            </a:pPr>
            <a:r>
              <a:rPr lang="en-US" dirty="0" smtClean="0"/>
              <a:t>1</a:t>
            </a:r>
          </a:p>
          <a:p>
            <a:pPr marL="514350" indent="-514350">
              <a:buAutoNum type="alphaLcPeriod"/>
            </a:pPr>
            <a:r>
              <a:rPr lang="en-US" dirty="0" smtClean="0"/>
              <a:t>5</a:t>
            </a:r>
          </a:p>
          <a:p>
            <a:pPr marL="514350" indent="-514350">
              <a:buAutoNum type="alphaLcPeriod"/>
            </a:pPr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1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Autofit/>
          </a:bodyPr>
          <a:lstStyle/>
          <a:p>
            <a:r>
              <a:rPr lang="en-US" sz="2400" dirty="0" smtClean="0"/>
              <a:t>There </a:t>
            </a:r>
            <a:r>
              <a:rPr lang="en-US" sz="2400" dirty="0"/>
              <a:t>are </a:t>
            </a:r>
            <a:r>
              <a:rPr lang="en-US" sz="2400" dirty="0" smtClean="0"/>
              <a:t>5 </a:t>
            </a:r>
            <a:r>
              <a:rPr lang="en-US" sz="2400" dirty="0"/>
              <a:t>main religions practiced in China </a:t>
            </a:r>
          </a:p>
          <a:p>
            <a:pPr lvl="1"/>
            <a:r>
              <a:rPr lang="en-US" sz="2000" dirty="0"/>
              <a:t>Buddhism varying estimated between 8-20% of the population </a:t>
            </a:r>
          </a:p>
          <a:p>
            <a:pPr lvl="1"/>
            <a:r>
              <a:rPr lang="en-US" sz="2000" dirty="0"/>
              <a:t>Taoism </a:t>
            </a:r>
          </a:p>
          <a:p>
            <a:pPr lvl="1"/>
            <a:r>
              <a:rPr lang="en-US" sz="2000" dirty="0"/>
              <a:t>Christianity 3-4% of the population (Protestantism and Catholicism) </a:t>
            </a:r>
          </a:p>
          <a:p>
            <a:pPr lvl="1"/>
            <a:r>
              <a:rPr lang="en-US" sz="2000" dirty="0"/>
              <a:t>Islam 1-2% of the population </a:t>
            </a:r>
            <a:endParaRPr lang="en-US" sz="2000" b="1" dirty="0"/>
          </a:p>
          <a:p>
            <a:r>
              <a:rPr lang="en-US" sz="2400" dirty="0" smtClean="0"/>
              <a:t>31.4</a:t>
            </a:r>
            <a:r>
              <a:rPr lang="en-US" sz="2400" dirty="0"/>
              <a:t>% of Chinese adults identify themselves as religious according to a state-run survey in </a:t>
            </a:r>
            <a:r>
              <a:rPr lang="en-US" sz="2400" dirty="0" smtClean="0"/>
              <a:t>2009</a:t>
            </a:r>
          </a:p>
          <a:p>
            <a:r>
              <a:rPr lang="en-US" sz="2400" dirty="0"/>
              <a:t>Confucianism (Chinese humanism) is also practiced, however is considered more of a moral ideology than a </a:t>
            </a:r>
            <a:r>
              <a:rPr lang="en-US" sz="2400" dirty="0" smtClean="0"/>
              <a:t>religion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 </a:t>
            </a:r>
          </a:p>
        </p:txBody>
      </p:sp>
    </p:spTree>
    <p:extLst>
      <p:ext uri="{BB962C8B-B14F-4D97-AF65-F5344CB8AC3E}">
        <p14:creationId xmlns:p14="http://schemas.microsoft.com/office/powerpoint/2010/main" val="38752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>
            <a:noAutofit/>
          </a:bodyPr>
          <a:lstStyle/>
          <a:p>
            <a:r>
              <a:rPr lang="en-US" sz="2000" dirty="0"/>
              <a:t>Article 36 of the Chinese Constitution says Chinese citizens “enjoy freedom of religious belief”</a:t>
            </a:r>
          </a:p>
          <a:p>
            <a:r>
              <a:rPr lang="en-US" sz="2000" dirty="0"/>
              <a:t>The CCP identifies itself as </a:t>
            </a:r>
            <a:r>
              <a:rPr lang="en-US" sz="2000" u="sng" dirty="0"/>
              <a:t>Atheist</a:t>
            </a:r>
          </a:p>
          <a:p>
            <a:pPr lvl="1"/>
            <a:r>
              <a:rPr lang="en-US" sz="1600" dirty="0"/>
              <a:t>the official stance of the party is that party affiliation and religious affiliation are mutually exclusive</a:t>
            </a:r>
          </a:p>
          <a:p>
            <a:pPr lvl="1"/>
            <a:r>
              <a:rPr lang="en-US" sz="1600" dirty="0"/>
              <a:t>Members are discouraged from participation</a:t>
            </a:r>
            <a:endParaRPr lang="en-US" sz="2000" u="sng" dirty="0"/>
          </a:p>
          <a:p>
            <a:r>
              <a:rPr lang="en-US" sz="2000" dirty="0"/>
              <a:t>The Chinese government requires religious groups to apply with the state in order to practice</a:t>
            </a:r>
          </a:p>
          <a:p>
            <a:r>
              <a:rPr lang="en-US" sz="2000" dirty="0"/>
              <a:t>Only recognizes 5 religion as legitimate-Buddhism, Taoism, Islam, Catholicism, Protestantism </a:t>
            </a:r>
          </a:p>
          <a:p>
            <a:r>
              <a:rPr lang="en-US" sz="2000" dirty="0"/>
              <a:t>The State limits the number of people who can register to join each church</a:t>
            </a:r>
          </a:p>
          <a:p>
            <a:pPr lvl="1"/>
            <a:r>
              <a:rPr lang="en-US" sz="1600" dirty="0"/>
              <a:t>Estimated 50-70 million Chinese are apart of the underground Christian movement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 and Government </a:t>
            </a:r>
          </a:p>
        </p:txBody>
      </p:sp>
    </p:spTree>
    <p:extLst>
      <p:ext uri="{BB962C8B-B14F-4D97-AF65-F5344CB8AC3E}">
        <p14:creationId xmlns:p14="http://schemas.microsoft.com/office/powerpoint/2010/main" val="9970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  <a:noFill/>
        </p:spPr>
        <p:txBody>
          <a:bodyPr/>
          <a:lstStyle/>
          <a:p>
            <a:pPr marL="457200" indent="-457200"/>
            <a:r>
              <a:rPr lang="en-US" dirty="0" smtClean="0"/>
              <a:t>Estimated 500,000 detained with charge or trial</a:t>
            </a:r>
          </a:p>
          <a:p>
            <a:pPr marL="457200" indent="-457200"/>
            <a:r>
              <a:rPr lang="en-US" dirty="0" smtClean="0"/>
              <a:t>China is #1 user of the death penalty</a:t>
            </a:r>
          </a:p>
          <a:p>
            <a:pPr marL="457200" indent="-457200"/>
            <a:r>
              <a:rPr lang="en-US" dirty="0" smtClean="0"/>
              <a:t>Tibet and Taiwan</a:t>
            </a:r>
          </a:p>
          <a:p>
            <a:pPr marL="457200" indent="-457200"/>
            <a:r>
              <a:rPr lang="en-US" dirty="0" smtClean="0"/>
              <a:t>Reeducation through Labor</a:t>
            </a:r>
          </a:p>
          <a:p>
            <a:pPr marL="457200" indent="-457200"/>
            <a:r>
              <a:rPr lang="en-US" dirty="0" smtClean="0"/>
              <a:t>Censorship is highly prevalent</a:t>
            </a:r>
          </a:p>
          <a:p>
            <a:pPr marL="713232" lvl="1" indent="-457200"/>
            <a:r>
              <a:rPr lang="en-US" dirty="0" smtClean="0"/>
              <a:t>Internet sites often shut down or blocked</a:t>
            </a:r>
            <a:endParaRPr lang="en-US" dirty="0"/>
          </a:p>
          <a:p>
            <a:pPr marL="713232" lvl="1" indent="-457200"/>
            <a:r>
              <a:rPr lang="en-US" dirty="0" smtClean="0"/>
              <a:t>Individuals’ actions often tracked</a:t>
            </a:r>
          </a:p>
          <a:p>
            <a:pPr marL="256032" lvl="1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44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268</TotalTime>
  <Words>1392</Words>
  <Application>Microsoft Office PowerPoint</Application>
  <PresentationFormat>On-screen Show (4:3)</PresentationFormat>
  <Paragraphs>188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People’s Republic of China</vt:lpstr>
      <vt:lpstr>PowerPoint Presentation</vt:lpstr>
      <vt:lpstr>Government Overview</vt:lpstr>
      <vt:lpstr>Government Overview</vt:lpstr>
      <vt:lpstr>Branches of Government</vt:lpstr>
      <vt:lpstr>Influential Organizations</vt:lpstr>
      <vt:lpstr>Influential Organizations</vt:lpstr>
      <vt:lpstr>Where the Real Power Lies</vt:lpstr>
      <vt:lpstr>Economy</vt:lpstr>
      <vt:lpstr>Industry</vt:lpstr>
      <vt:lpstr>Industry</vt:lpstr>
      <vt:lpstr>Trade</vt:lpstr>
      <vt:lpstr>Wages and Wealth</vt:lpstr>
      <vt:lpstr>PowerPoint Presentation</vt:lpstr>
      <vt:lpstr>Quality of Life</vt:lpstr>
      <vt:lpstr>Quality of Life</vt:lpstr>
      <vt:lpstr>Education</vt:lpstr>
      <vt:lpstr>Education</vt:lpstr>
      <vt:lpstr>Gender Equality</vt:lpstr>
      <vt:lpstr>Gender Equality-Workforce</vt:lpstr>
      <vt:lpstr>Economic Equality</vt:lpstr>
      <vt:lpstr>Economic Equality</vt:lpstr>
      <vt:lpstr>Ethnic Equality</vt:lpstr>
      <vt:lpstr>Ethnic Equality</vt:lpstr>
      <vt:lpstr>Immigration</vt:lpstr>
      <vt:lpstr>How Important is Religion?</vt:lpstr>
      <vt:lpstr>Religion</vt:lpstr>
      <vt:lpstr>Religion </vt:lpstr>
      <vt:lpstr>Religion and Government </vt:lpstr>
      <vt:lpstr>Human Rights</vt:lpstr>
    </vt:vector>
  </TitlesOfParts>
  <Company>UGA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People’s Republic of China</dc:title>
  <dc:creator>test</dc:creator>
  <cp:lastModifiedBy>Matt</cp:lastModifiedBy>
  <cp:revision>67</cp:revision>
  <dcterms:created xsi:type="dcterms:W3CDTF">2012-02-19T19:24:50Z</dcterms:created>
  <dcterms:modified xsi:type="dcterms:W3CDTF">2012-02-25T01:56:34Z</dcterms:modified>
</cp:coreProperties>
</file>