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21"/>
  </p:notesMasterIdLst>
  <p:sldIdLst>
    <p:sldId id="256" r:id="rId2"/>
    <p:sldId id="269" r:id="rId3"/>
    <p:sldId id="270" r:id="rId4"/>
    <p:sldId id="271" r:id="rId5"/>
    <p:sldId id="272" r:id="rId6"/>
    <p:sldId id="273" r:id="rId7"/>
    <p:sldId id="274" r:id="rId8"/>
    <p:sldId id="267" r:id="rId9"/>
    <p:sldId id="268" r:id="rId10"/>
    <p:sldId id="261" r:id="rId11"/>
    <p:sldId id="262" r:id="rId12"/>
    <p:sldId id="263" r:id="rId13"/>
    <p:sldId id="264" r:id="rId14"/>
    <p:sldId id="265" r:id="rId15"/>
    <p:sldId id="266" r:id="rId16"/>
    <p:sldId id="257" r:id="rId17"/>
    <p:sldId id="258" r:id="rId18"/>
    <p:sldId id="259" r:id="rId19"/>
    <p:sldId id="26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BC782B-AA92-7F4D-AA1A-BBABB28405F7}" type="datetimeFigureOut">
              <a:rPr lang="en-US" smtClean="0"/>
              <a:t>2/22/2012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581267-A3FC-9441-A55D-4A608BDF4DD7}" type="slidenum">
              <a:rPr lang="en-US" smtClean="0"/>
              <a:t>‹#›</a:t>
            </a:fld>
            <a:endParaRPr lang="en-US"/>
          </a:p>
        </p:txBody>
      </p:sp>
    </p:spTree>
    <p:extLst>
      <p:ext uri="{BB962C8B-B14F-4D97-AF65-F5344CB8AC3E}">
        <p14:creationId xmlns:p14="http://schemas.microsoft.com/office/powerpoint/2010/main" val="15010239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A269378-80E8-AA4C-8F4D-6F7F42B05F22}" type="slidenum">
              <a:rPr lang="en-US"/>
              <a:pPr/>
              <a:t>8</a:t>
            </a:fld>
            <a:endParaRPr lang="en-US"/>
          </a:p>
        </p:txBody>
      </p:sp>
      <p:sp>
        <p:nvSpPr>
          <p:cNvPr id="5121" name="Text Box 1"/>
          <p:cNvSpPr txBox="1">
            <a:spLocks noGrp="1" noRot="1" noChangeAspect="1" noChangeArrowheads="1"/>
          </p:cNvSpPr>
          <p:nvPr>
            <p:ph type="sldImg"/>
          </p:nvPr>
        </p:nvSpPr>
        <p:spPr bwMode="auto">
          <a:xfrm>
            <a:off x="932890" y="694171"/>
            <a:ext cx="4992221" cy="3429000"/>
          </a:xfrm>
          <a:prstGeom prst="rect">
            <a:avLst/>
          </a:prstGeom>
          <a:solidFill>
            <a:srgbClr val="FFFFFF"/>
          </a:solidFill>
          <a:ln>
            <a:solidFill>
              <a:srgbClr val="000000"/>
            </a:solidFill>
            <a:miter lim="800000"/>
            <a:headEnd/>
            <a:tailEnd/>
          </a:ln>
        </p:spPr>
      </p:sp>
      <p:sp>
        <p:nvSpPr>
          <p:cNvPr id="5122" name="Text Box 2"/>
          <p:cNvSpPr txBox="1">
            <a:spLocks noGrp="1" noChangeArrowheads="1"/>
          </p:cNvSpPr>
          <p:nvPr>
            <p:ph type="body" idx="1"/>
          </p:nvPr>
        </p:nvSpPr>
        <p:spPr bwMode="auto">
          <a:xfrm>
            <a:off x="686360" y="4342535"/>
            <a:ext cx="5486681" cy="4114511"/>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56110E7-D82F-124E-BA04-BD79D7F05D1C}" type="slidenum">
              <a:rPr lang="en-US"/>
              <a:pPr/>
              <a:t>9</a:t>
            </a:fld>
            <a:endParaRPr lang="en-US"/>
          </a:p>
        </p:txBody>
      </p:sp>
      <p:sp>
        <p:nvSpPr>
          <p:cNvPr id="6145" name="Text Box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6146" name="Text Box 2"/>
          <p:cNvSpPr txBox="1">
            <a:spLocks noGrp="1" noChangeArrowheads="1"/>
          </p:cNvSpPr>
          <p:nvPr>
            <p:ph type="body" idx="1"/>
          </p:nvPr>
        </p:nvSpPr>
        <p:spPr bwMode="auto">
          <a:xfrm>
            <a:off x="686360" y="4342535"/>
            <a:ext cx="5486681" cy="4114511"/>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Click icon to add picture</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4F5C35F-3563-9F4A-AFB4-6CDCB976FF36}" type="datetimeFigureOut">
              <a:rPr lang="en-US" smtClean="0"/>
              <a:t>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14F5C35F-3563-9F4A-AFB4-6CDCB976FF36}" type="datetimeFigureOut">
              <a:rPr lang="en-US" smtClean="0"/>
              <a:t>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4F5C35F-3563-9F4A-AFB4-6CDCB976FF36}" type="datetimeFigureOut">
              <a:rPr lang="en-US" smtClean="0"/>
              <a:t>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F5C35F-3563-9F4A-AFB4-6CDCB976FF36}" type="datetimeFigureOut">
              <a:rPr lang="en-US" smtClean="0"/>
              <a:t>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31D7F2-60EB-5C4A-909C-C4C495EB810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ct val="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4F5C35F-3563-9F4A-AFB4-6CDCB976FF36}" type="datetimeFigureOut">
              <a:rPr lang="en-US" smtClean="0"/>
              <a:t>2/22/2012</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EE31D7F2-60EB-5C4A-909C-C4C495EB81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F5C35F-3563-9F4A-AFB4-6CDCB976FF36}" type="datetimeFigureOut">
              <a:rPr lang="en-US" smtClean="0"/>
              <a:t>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ct val="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4F5C35F-3563-9F4A-AFB4-6CDCB976FF36}" type="datetimeFigureOut">
              <a:rPr lang="en-US" smtClean="0"/>
              <a:t>2/22/2012</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EE31D7F2-60EB-5C4A-909C-C4C495EB8100}" type="slidenum">
              <a:rPr lang="en-US" smtClean="0"/>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Click icon to add picture</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F5C35F-3563-9F4A-AFB4-6CDCB976FF36}" type="datetimeFigureOut">
              <a:rPr lang="en-US" smtClean="0"/>
              <a:t>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D7F2-60EB-5C4A-909C-C4C495EB81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4F5C35F-3563-9F4A-AFB4-6CDCB976FF36}" type="datetimeFigureOut">
              <a:rPr lang="en-US" smtClean="0"/>
              <a:t>2/22/2012</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EE31D7F2-60EB-5C4A-909C-C4C495EB810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7500" dirty="0" smtClean="0"/>
              <a:t>Mexico</a:t>
            </a:r>
            <a:endParaRPr lang="en-US" sz="7500" dirty="0"/>
          </a:p>
        </p:txBody>
      </p:sp>
      <p:sp>
        <p:nvSpPr>
          <p:cNvPr id="3" name="Subtitle 2"/>
          <p:cNvSpPr>
            <a:spLocks noGrp="1"/>
          </p:cNvSpPr>
          <p:nvPr>
            <p:ph type="subTitle" idx="1"/>
          </p:nvPr>
        </p:nvSpPr>
        <p:spPr/>
        <p:txBody>
          <a:bodyPr/>
          <a:lstStyle/>
          <a:p>
            <a:r>
              <a:rPr lang="en-US" dirty="0" smtClean="0"/>
              <a:t>Lendon Alexander, Rachael </a:t>
            </a:r>
            <a:r>
              <a:rPr lang="en-US" dirty="0" err="1" smtClean="0"/>
              <a:t>Zipperer</a:t>
            </a:r>
            <a:r>
              <a:rPr lang="en-US" dirty="0" smtClean="0"/>
              <a:t>, Melissa </a:t>
            </a:r>
            <a:r>
              <a:rPr lang="en-US" dirty="0" err="1" smtClean="0"/>
              <a:t>Cerqueira</a:t>
            </a:r>
            <a:r>
              <a:rPr lang="en-US" dirty="0" smtClean="0"/>
              <a:t>, Jake Taylor and Keith </a:t>
            </a:r>
            <a:r>
              <a:rPr lang="en-US" dirty="0" err="1" smtClean="0"/>
              <a:t>Llado</a:t>
            </a:r>
            <a:endParaRPr lang="en-US" dirty="0"/>
          </a:p>
        </p:txBody>
      </p:sp>
      <p:pic>
        <p:nvPicPr>
          <p:cNvPr id="4" name="Picture 3"/>
          <p:cNvPicPr>
            <a:picLocks noChangeAspect="1"/>
          </p:cNvPicPr>
          <p:nvPr/>
        </p:nvPicPr>
        <p:blipFill>
          <a:blip r:embed="rId2"/>
          <a:stretch>
            <a:fillRect/>
          </a:stretch>
        </p:blipFill>
        <p:spPr>
          <a:xfrm rot="873247">
            <a:off x="3107137" y="852308"/>
            <a:ext cx="5413255" cy="3587750"/>
          </a:xfrm>
          <a:prstGeom prst="rect">
            <a:avLst/>
          </a:prstGeom>
          <a:ln w="127000" cmpd="sng">
            <a:solidFill>
              <a:schemeClr val="bg1"/>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What are the major social and ethnic groups within your nation? </a:t>
            </a:r>
          </a:p>
          <a:p>
            <a:pPr lvl="1"/>
            <a:r>
              <a:rPr lang="en-US" dirty="0" smtClean="0"/>
              <a:t>White</a:t>
            </a:r>
          </a:p>
          <a:p>
            <a:pPr lvl="1"/>
            <a:r>
              <a:rPr lang="en-US" dirty="0" smtClean="0"/>
              <a:t>Indigenous (Amerindian/predominantly Amerindian)</a:t>
            </a:r>
          </a:p>
          <a:p>
            <a:pPr lvl="2"/>
            <a:r>
              <a:rPr lang="en-US" dirty="0" smtClean="0"/>
              <a:t>Descendants of ancient Mayan and Aztec cultures</a:t>
            </a:r>
          </a:p>
          <a:p>
            <a:pPr lvl="1"/>
            <a:r>
              <a:rPr lang="en-US" dirty="0" smtClean="0"/>
              <a:t>Mestizo (Amerindian-Spanish)</a:t>
            </a:r>
          </a:p>
          <a:p>
            <a:pPr lvl="2"/>
            <a:r>
              <a:rPr lang="en-US" dirty="0" smtClean="0"/>
              <a:t>“Mixed-Blood People” (Europeans and Indigenous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How large are they?</a:t>
            </a:r>
          </a:p>
          <a:p>
            <a:pPr lvl="1"/>
            <a:r>
              <a:rPr lang="en-US" dirty="0" smtClean="0"/>
              <a:t>Mestizo accounts for 60%</a:t>
            </a:r>
          </a:p>
          <a:p>
            <a:pPr lvl="1"/>
            <a:r>
              <a:rPr lang="en-US" dirty="0" smtClean="0"/>
              <a:t>Indigenous populations account for 30%</a:t>
            </a:r>
          </a:p>
          <a:p>
            <a:pPr lvl="1"/>
            <a:r>
              <a:rPr lang="en-US" dirty="0" smtClean="0"/>
              <a:t>White accounts for 9%</a:t>
            </a:r>
          </a:p>
          <a:p>
            <a:pPr lv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How do people (either inside or outside the nation) tell these groups apart?</a:t>
            </a:r>
            <a:endParaRPr lang="en-US" dirty="0" smtClean="0"/>
          </a:p>
          <a:p>
            <a:pPr lvl="1"/>
            <a:r>
              <a:rPr lang="en-US" dirty="0" smtClean="0"/>
              <a:t>Region</a:t>
            </a:r>
          </a:p>
          <a:p>
            <a:pPr lvl="1"/>
            <a:r>
              <a:rPr lang="en-US" dirty="0" smtClean="0"/>
              <a:t>Economic class</a:t>
            </a:r>
          </a:p>
          <a:p>
            <a:pPr lvl="1"/>
            <a:r>
              <a:rPr lang="en-US" dirty="0" smtClean="0"/>
              <a:t>Social class</a:t>
            </a:r>
          </a:p>
          <a:p>
            <a:pPr lvl="1"/>
            <a:r>
              <a:rPr lang="en-US" dirty="0" smtClean="0"/>
              <a:t>Also, language, as some indigenous citizens still speak in their indigenous languages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How is each of the major groups/divisions within society treated? (i.e. are they accepted? Is there conflict/disagreement between groups in society?)</a:t>
            </a:r>
            <a:endParaRPr lang="en-US" dirty="0" smtClean="0"/>
          </a:p>
          <a:p>
            <a:pPr lvl="1"/>
            <a:r>
              <a:rPr lang="en-US" dirty="0" smtClean="0"/>
              <a:t>Mestizos control much of the social, political, and economic power</a:t>
            </a:r>
          </a:p>
          <a:p>
            <a:pPr lvl="1"/>
            <a:r>
              <a:rPr lang="en-US" dirty="0" smtClean="0"/>
              <a:t>Indigenous people are more likely to be impoverished or working class</a:t>
            </a:r>
          </a:p>
          <a:p>
            <a:pPr lvl="1"/>
            <a:r>
              <a:rPr lang="en-US" dirty="0" smtClean="0"/>
              <a:t>Economic disparity between classes </a:t>
            </a:r>
            <a:endParaRPr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How does the class system within your nation function? (i.e. is there a large upper class, large lower class?)</a:t>
            </a:r>
            <a:endParaRPr lang="en-US" dirty="0" smtClean="0"/>
          </a:p>
          <a:p>
            <a:pPr lvl="1"/>
            <a:r>
              <a:rPr lang="en-US" dirty="0" smtClean="0"/>
              <a:t>Mestizos occupy the elite class (upper) and middle-class</a:t>
            </a:r>
          </a:p>
          <a:p>
            <a:pPr lvl="1"/>
            <a:r>
              <a:rPr lang="en-US" dirty="0" smtClean="0"/>
              <a:t>Indigenous people occupy the labor/working class or the poor population</a:t>
            </a:r>
            <a:r>
              <a:rPr dirty="0" smtClean="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a:t>
            </a:r>
            <a:endParaRPr lang="en-US" dirty="0"/>
          </a:p>
        </p:txBody>
      </p:sp>
      <p:sp>
        <p:nvSpPr>
          <p:cNvPr id="3" name="Content Placeholder 2"/>
          <p:cNvSpPr>
            <a:spLocks noGrp="1"/>
          </p:cNvSpPr>
          <p:nvPr>
            <p:ph idx="1"/>
          </p:nvPr>
        </p:nvSpPr>
        <p:spPr/>
        <p:txBody>
          <a:bodyPr/>
          <a:lstStyle/>
          <a:p>
            <a:r>
              <a:rPr dirty="0" smtClean="0"/>
              <a:t>How easy is social mobility within your country</a:t>
            </a:r>
            <a:r>
              <a:rPr lang="en-US" dirty="0" smtClean="0"/>
              <a:t> pre-2000</a:t>
            </a:r>
            <a:r>
              <a:rPr dirty="0" smtClean="0"/>
              <a:t>? (i.e. how easy is it for someone to move from one social/economic class to another?)</a:t>
            </a:r>
          </a:p>
          <a:p>
            <a:pPr lvl="1"/>
            <a:r>
              <a:rPr lang="en-US" dirty="0" smtClean="0"/>
              <a:t>Fairly easy</a:t>
            </a:r>
          </a:p>
          <a:p>
            <a:pPr lvl="1"/>
            <a:r>
              <a:rPr lang="en-US" dirty="0" smtClean="0"/>
              <a:t>Due to inclusiveness and corporatism of PRI</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6977" y="273850"/>
            <a:ext cx="8228554" cy="1144120"/>
          </a:xfrm>
          <a:ln/>
        </p:spPr>
        <p:txBody>
          <a:bodyPr tIns="33516"/>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Immigrants in Mexico</a:t>
            </a:r>
          </a:p>
        </p:txBody>
      </p:sp>
      <p:sp>
        <p:nvSpPr>
          <p:cNvPr id="3074" name="Rectangle 2"/>
          <p:cNvSpPr>
            <a:spLocks noGrp="1" noChangeArrowheads="1"/>
          </p:cNvSpPr>
          <p:nvPr>
            <p:ph type="body" idx="1"/>
          </p:nvPr>
        </p:nvSpPr>
        <p:spPr>
          <a:xfrm>
            <a:off x="456977" y="1604457"/>
            <a:ext cx="8228554" cy="4833529"/>
          </a:xfrm>
          <a:ln/>
        </p:spPr>
        <p:txBody>
          <a:bodyPr/>
          <a:lstStyle/>
          <a:p>
            <a:pPr marL="431800"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More than 960,000 immigrants living in mexico in 2010</a:t>
            </a:r>
          </a:p>
          <a:p>
            <a:pPr marL="863600" lvl="1"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76.8% from the United States</a:t>
            </a:r>
          </a:p>
          <a:p>
            <a:pPr marL="863600" lvl="1"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Many others from Latin American and European Nations</a:t>
            </a:r>
          </a:p>
          <a:p>
            <a:pPr marL="431800"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Mexico has offered asylum to people of many nations</a:t>
            </a:r>
          </a:p>
          <a:p>
            <a:pPr marL="863600" lvl="1"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Americans during McCarthyism</a:t>
            </a:r>
          </a:p>
          <a:p>
            <a:pPr marL="863600" lvl="1"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Spaniards during the Spanish Civil War</a:t>
            </a:r>
          </a:p>
          <a:p>
            <a:pPr marL="863600" lvl="1"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Guatemalans during counter-insurgency conflict</a:t>
            </a:r>
          </a:p>
          <a:p>
            <a:pPr marL="431800"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Detained more than 182,000 illegal immigrants in 2006</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456977" y="273850"/>
            <a:ext cx="8228554" cy="1144120"/>
          </a:xfrm>
          <a:ln/>
        </p:spPr>
        <p:txBody>
          <a:bodyPr tIns="33516"/>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t>Culture and Religion</a:t>
            </a:r>
          </a:p>
        </p:txBody>
      </p:sp>
      <p:sp>
        <p:nvSpPr>
          <p:cNvPr id="4098" name="Rectangle 2"/>
          <p:cNvSpPr>
            <a:spLocks noGrp="1" noChangeArrowheads="1"/>
          </p:cNvSpPr>
          <p:nvPr>
            <p:ph type="body" idx="1"/>
          </p:nvPr>
        </p:nvSpPr>
        <p:spPr>
          <a:xfrm>
            <a:off x="456976" y="1604457"/>
            <a:ext cx="4015714" cy="4526078"/>
          </a:xfrm>
          <a:ln/>
        </p:spPr>
        <p:txBody>
          <a:bodyPr/>
          <a:lstStyle/>
          <a:p>
            <a:pPr marL="431800" indent="-323850">
              <a:buSzPct val="45000"/>
              <a:buFont typeface="Wingdings" charset="2"/>
              <a:buChar char=""/>
              <a:tabLst>
                <a:tab pos="723900" algn="l"/>
                <a:tab pos="1447800" algn="l"/>
                <a:tab pos="2171700" algn="l"/>
                <a:tab pos="2895600" algn="l"/>
                <a:tab pos="3619500" algn="l"/>
              </a:tabLst>
            </a:pPr>
            <a:r>
              <a:rPr lang="en-US" sz="2700" dirty="0"/>
              <a:t>Strong Indigenous and European Heritage </a:t>
            </a:r>
          </a:p>
          <a:p>
            <a:pPr marL="431800" indent="-323850">
              <a:buSzPct val="45000"/>
              <a:buFont typeface="Wingdings" charset="2"/>
              <a:buChar char=""/>
              <a:tabLst>
                <a:tab pos="723900" algn="l"/>
                <a:tab pos="1447800" algn="l"/>
                <a:tab pos="2171700" algn="l"/>
                <a:tab pos="2895600" algn="l"/>
                <a:tab pos="3619500" algn="l"/>
              </a:tabLst>
            </a:pPr>
            <a:r>
              <a:rPr lang="en-US" sz="2700" dirty="0"/>
              <a:t>Close family bonds</a:t>
            </a:r>
          </a:p>
          <a:p>
            <a:pPr marL="431800" indent="-323850">
              <a:buSzPct val="45000"/>
              <a:buFont typeface="Wingdings" charset="2"/>
              <a:buChar char=""/>
              <a:tabLst>
                <a:tab pos="723900" algn="l"/>
                <a:tab pos="1447800" algn="l"/>
                <a:tab pos="2171700" algn="l"/>
                <a:tab pos="2895600" algn="l"/>
                <a:tab pos="3619500" algn="l"/>
              </a:tabLst>
            </a:pPr>
            <a:r>
              <a:rPr lang="en-US" sz="2700" dirty="0"/>
              <a:t>Mainly Catholic</a:t>
            </a:r>
          </a:p>
          <a:p>
            <a:pPr marL="863600" lvl="1" indent="-323850">
              <a:buSzPct val="45000"/>
              <a:buFont typeface="Wingdings" charset="2"/>
              <a:buChar char=""/>
              <a:tabLst>
                <a:tab pos="723900" algn="l"/>
                <a:tab pos="1447800" algn="l"/>
                <a:tab pos="2171700" algn="l"/>
                <a:tab pos="2895600" algn="l"/>
                <a:tab pos="3619500" algn="l"/>
              </a:tabLst>
            </a:pPr>
            <a:r>
              <a:rPr lang="en-US" sz="2400" dirty="0"/>
              <a:t>76.5% Catholic, 6.3% Protestant</a:t>
            </a:r>
          </a:p>
          <a:p>
            <a:pPr marL="431800" indent="-323850">
              <a:buSzPct val="45000"/>
              <a:buFont typeface="Wingdings" charset="2"/>
              <a:buNone/>
              <a:tabLst>
                <a:tab pos="723900" algn="l"/>
                <a:tab pos="1447800" algn="l"/>
                <a:tab pos="2171700" algn="l"/>
                <a:tab pos="2895600" algn="l"/>
                <a:tab pos="3619500" algn="l"/>
              </a:tabLst>
            </a:pPr>
            <a:endParaRPr lang="en-US" sz="2700" dirty="0"/>
          </a:p>
        </p:txBody>
      </p:sp>
      <p:pic>
        <p:nvPicPr>
          <p:cNvPr id="4099" name="Picture 3"/>
          <p:cNvPicPr>
            <a:picLocks noChangeAspect="1" noChangeArrowheads="1"/>
          </p:cNvPicPr>
          <p:nvPr/>
        </p:nvPicPr>
        <p:blipFill>
          <a:blip r:embed="rId3"/>
          <a:srcRect/>
          <a:stretch>
            <a:fillRect/>
          </a:stretch>
        </p:blipFill>
        <p:spPr bwMode="auto">
          <a:xfrm>
            <a:off x="5510593" y="1389670"/>
            <a:ext cx="2876261" cy="485873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Social: Equality of Women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70037"/>
            <a:ext cx="8229600" cy="4830763"/>
          </a:xfrm>
        </p:spPr>
        <p:txBody>
          <a:bodyPr>
            <a:noAutofit/>
          </a:bodyPr>
          <a:lstStyle/>
          <a:p>
            <a:r>
              <a:rPr lang="en-US" sz="2200" dirty="0" smtClean="0">
                <a:latin typeface="Times New Roman" pitchFamily="18" charset="0"/>
                <a:cs typeface="Times New Roman" pitchFamily="18" charset="0"/>
              </a:rPr>
              <a:t>Most </a:t>
            </a:r>
            <a:r>
              <a:rPr lang="en-US" sz="2200" dirty="0">
                <a:latin typeface="Times New Roman" pitchFamily="18" charset="0"/>
                <a:cs typeface="Times New Roman" pitchFamily="18" charset="0"/>
              </a:rPr>
              <a:t>gender inequality stems from cultural practices</a:t>
            </a:r>
            <a:r>
              <a:rPr lang="en-US" sz="2200" dirty="0" smtClean="0">
                <a:latin typeface="Times New Roman" pitchFamily="18" charset="0"/>
                <a:cs typeface="Times New Roman" pitchFamily="18" charset="0"/>
              </a:rPr>
              <a:t>.</a:t>
            </a:r>
          </a:p>
          <a:p>
            <a:r>
              <a:rPr lang="en-US" sz="2200" dirty="0">
                <a:latin typeface="Times New Roman" pitchFamily="18" charset="0"/>
                <a:cs typeface="Times New Roman" pitchFamily="18" charset="0"/>
              </a:rPr>
              <a:t>Mexico has a score of 0.576 on the Gender Inequality Index and out of 169 countries is ranked </a:t>
            </a:r>
            <a:r>
              <a:rPr lang="en-US" sz="2200" dirty="0" smtClean="0">
                <a:latin typeface="Times New Roman" pitchFamily="18" charset="0"/>
                <a:cs typeface="Times New Roman" pitchFamily="18" charset="0"/>
              </a:rPr>
              <a:t>68; however, there are some areas in which Mexico faces significantly more gender inequality than others.</a:t>
            </a:r>
          </a:p>
          <a:p>
            <a:pPr lvl="1"/>
            <a:r>
              <a:rPr lang="en-US" sz="2200" dirty="0" smtClean="0">
                <a:latin typeface="Times New Roman" pitchFamily="18" charset="0"/>
                <a:cs typeface="Times New Roman" pitchFamily="18" charset="0"/>
              </a:rPr>
              <a:t>Labor: The area with the highest inequality. Only </a:t>
            </a:r>
            <a:r>
              <a:rPr lang="en-US" sz="2200" dirty="0">
                <a:latin typeface="Times New Roman" pitchFamily="18" charset="0"/>
                <a:cs typeface="Times New Roman" pitchFamily="18" charset="0"/>
              </a:rPr>
              <a:t>46.3% of women are currently in the workforce and there are still </a:t>
            </a:r>
            <a:r>
              <a:rPr lang="en-US" sz="2200" dirty="0" smtClean="0">
                <a:latin typeface="Times New Roman" pitchFamily="18" charset="0"/>
                <a:cs typeface="Times New Roman" pitchFamily="18" charset="0"/>
              </a:rPr>
              <a:t>significant differences </a:t>
            </a:r>
            <a:r>
              <a:rPr lang="en-US" sz="2200" dirty="0">
                <a:latin typeface="Times New Roman" pitchFamily="18" charset="0"/>
                <a:cs typeface="Times New Roman" pitchFamily="18" charset="0"/>
              </a:rPr>
              <a:t>in the wages of men and women.</a:t>
            </a:r>
          </a:p>
          <a:p>
            <a:pPr lvl="1"/>
            <a:r>
              <a:rPr lang="en-US" sz="2200" dirty="0" smtClean="0">
                <a:latin typeface="Times New Roman" pitchFamily="18" charset="0"/>
                <a:cs typeface="Times New Roman" pitchFamily="18" charset="0"/>
              </a:rPr>
              <a:t>Education: Only a +5 point difference between men and women.</a:t>
            </a:r>
          </a:p>
          <a:p>
            <a:pPr lvl="1"/>
            <a:r>
              <a:rPr lang="en-US" sz="2200" dirty="0" smtClean="0">
                <a:latin typeface="Times New Roman" pitchFamily="18" charset="0"/>
                <a:cs typeface="Times New Roman" pitchFamily="18" charset="0"/>
              </a:rPr>
              <a:t>Political participation: High </a:t>
            </a:r>
            <a:r>
              <a:rPr lang="en-US" sz="2200" dirty="0">
                <a:latin typeface="Times New Roman" pitchFamily="18" charset="0"/>
                <a:cs typeface="Times New Roman" pitchFamily="18" charset="0"/>
              </a:rPr>
              <a:t>level of participation of women in politics with 22.1% of the seats in Congress filled by </a:t>
            </a:r>
            <a:r>
              <a:rPr lang="en-US" sz="2200" dirty="0" smtClean="0">
                <a:latin typeface="Times New Roman" pitchFamily="18" charset="0"/>
                <a:cs typeface="Times New Roman" pitchFamily="18" charset="0"/>
              </a:rPr>
              <a:t>women.</a:t>
            </a:r>
          </a:p>
          <a:p>
            <a:pPr lvl="1"/>
            <a:r>
              <a:rPr lang="en-US" sz="2200" dirty="0" smtClean="0">
                <a:latin typeface="Times New Roman" pitchFamily="18" charset="0"/>
                <a:cs typeface="Times New Roman" pitchFamily="18" charset="0"/>
              </a:rPr>
              <a:t>Reproductive Health: Prevalence </a:t>
            </a:r>
            <a:r>
              <a:rPr lang="en-US" sz="2200" dirty="0">
                <a:latin typeface="Times New Roman" pitchFamily="18" charset="0"/>
                <a:cs typeface="Times New Roman" pitchFamily="18" charset="0"/>
              </a:rPr>
              <a:t>of contraception is at a rate of 70.9</a:t>
            </a:r>
            <a:r>
              <a:rPr lang="en-US" sz="2200" dirty="0" smtClean="0">
                <a:latin typeface="Times New Roman" pitchFamily="18" charset="0"/>
                <a:cs typeface="Times New Roman" pitchFamily="18" charset="0"/>
              </a:rPr>
              <a:t>%.</a:t>
            </a:r>
          </a:p>
          <a:p>
            <a:pPr lvl="1"/>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Political: Political System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4724400" cy="5334000"/>
          </a:xfrm>
        </p:spPr>
        <p:txBody>
          <a:bodyPr>
            <a:normAutofit/>
          </a:bodyPr>
          <a:lstStyle/>
          <a:p>
            <a:r>
              <a:rPr lang="en-US" dirty="0" smtClean="0">
                <a:latin typeface="Times New Roman" pitchFamily="18" charset="0"/>
                <a:cs typeface="Times New Roman" pitchFamily="18" charset="0"/>
              </a:rPr>
              <a:t>Type of System: Federal Republic</a:t>
            </a:r>
          </a:p>
          <a:p>
            <a:pPr lvl="1"/>
            <a:r>
              <a:rPr lang="en-US" dirty="0" smtClean="0">
                <a:latin typeface="Times New Roman" pitchFamily="18" charset="0"/>
                <a:cs typeface="Times New Roman" pitchFamily="18" charset="0"/>
              </a:rPr>
              <a:t>Independent executive, legislative, and judiciary branch</a:t>
            </a:r>
          </a:p>
          <a:p>
            <a:pPr lvl="2"/>
            <a:r>
              <a:rPr lang="en-US" dirty="0" smtClean="0">
                <a:latin typeface="Times New Roman" pitchFamily="18" charset="0"/>
                <a:cs typeface="Times New Roman" pitchFamily="18" charset="0"/>
              </a:rPr>
              <a:t>Executive: president serves as head of state and head of government; no vice president</a:t>
            </a:r>
          </a:p>
          <a:p>
            <a:pPr lvl="2"/>
            <a:r>
              <a:rPr lang="en-US" dirty="0" smtClean="0">
                <a:latin typeface="Times New Roman" pitchFamily="18" charset="0"/>
                <a:cs typeface="Times New Roman" pitchFamily="18" charset="0"/>
              </a:rPr>
              <a:t>Legislative: bicameral; made up of Senate and Chamber of Deputies</a:t>
            </a:r>
          </a:p>
          <a:p>
            <a:pPr lvl="2"/>
            <a:r>
              <a:rPr lang="en-US" dirty="0" smtClean="0">
                <a:latin typeface="Times New Roman" pitchFamily="18" charset="0"/>
                <a:cs typeface="Times New Roman" pitchFamily="18" charset="0"/>
              </a:rPr>
              <a:t>Judiciary: divided into federal and state systems; European civil </a:t>
            </a:r>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aw system</a:t>
            </a:r>
            <a:endParaRPr lang="en-US" dirty="0">
              <a:latin typeface="Times New Roman" pitchFamily="18" charset="0"/>
              <a:cs typeface="Times New Roman" pitchFamily="18" charset="0"/>
            </a:endParaRPr>
          </a:p>
        </p:txBody>
      </p:sp>
      <p:sp>
        <p:nvSpPr>
          <p:cNvPr id="5" name="TextBox 4"/>
          <p:cNvSpPr txBox="1"/>
          <p:nvPr/>
        </p:nvSpPr>
        <p:spPr>
          <a:xfrm>
            <a:off x="5486400" y="5715000"/>
            <a:ext cx="3352800" cy="646331"/>
          </a:xfrm>
          <a:prstGeom prst="rect">
            <a:avLst/>
          </a:prstGeom>
          <a:noFill/>
        </p:spPr>
        <p:txBody>
          <a:bodyPr wrap="square" rtlCol="0">
            <a:spAutoFit/>
          </a:bodyPr>
          <a:lstStyle/>
          <a:p>
            <a:r>
              <a:rPr lang="en-US" b="1" dirty="0" smtClean="0">
                <a:solidFill>
                  <a:schemeClr val="bg1"/>
                </a:solidFill>
                <a:latin typeface="Times New Roman" pitchFamily="18" charset="0"/>
                <a:cs typeface="Times New Roman" pitchFamily="18" charset="0"/>
              </a:rPr>
              <a:t>Felipe </a:t>
            </a:r>
            <a:r>
              <a:rPr lang="en-US" b="1" dirty="0" err="1" smtClean="0">
                <a:solidFill>
                  <a:schemeClr val="bg1"/>
                </a:solidFill>
                <a:latin typeface="Times New Roman" pitchFamily="18" charset="0"/>
                <a:cs typeface="Times New Roman" pitchFamily="18" charset="0"/>
              </a:rPr>
              <a:t>Calderón</a:t>
            </a:r>
            <a:r>
              <a:rPr lang="en-US" dirty="0" smtClean="0">
                <a:solidFill>
                  <a:schemeClr val="bg1"/>
                </a:solidFill>
                <a:latin typeface="Times New Roman" pitchFamily="18" charset="0"/>
                <a:cs typeface="Times New Roman" pitchFamily="18" charset="0"/>
              </a:rPr>
              <a:t>, the current president of Mexico.</a:t>
            </a:r>
            <a:endParaRPr lang="en-US" b="1" dirty="0">
              <a:solidFill>
                <a:schemeClr val="bg1"/>
              </a:solidFill>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cstate="print"/>
          <a:srcRect/>
          <a:stretch>
            <a:fillRect/>
          </a:stretch>
        </p:blipFill>
        <p:spPr bwMode="auto">
          <a:xfrm>
            <a:off x="5562600" y="1371600"/>
            <a:ext cx="3063696" cy="43511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Political: Elections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5334000" cy="5334000"/>
          </a:xfrm>
        </p:spPr>
        <p:txBody>
          <a:bodyPr>
            <a:normAutofit fontScale="92500" lnSpcReduction="10000"/>
          </a:bodyPr>
          <a:lstStyle/>
          <a:p>
            <a:r>
              <a:rPr lang="en-US" dirty="0" smtClean="0">
                <a:latin typeface="Times New Roman" pitchFamily="18" charset="0"/>
                <a:cs typeface="Times New Roman" pitchFamily="18" charset="0"/>
              </a:rPr>
              <a:t>Electoral System: Parallel</a:t>
            </a:r>
          </a:p>
          <a:p>
            <a:r>
              <a:rPr lang="en-US" dirty="0" smtClean="0">
                <a:latin typeface="Times New Roman" pitchFamily="18" charset="0"/>
                <a:cs typeface="Times New Roman" pitchFamily="18" charset="0"/>
              </a:rPr>
              <a:t>Universal Adult Suffrage</a:t>
            </a: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President is elected through plurality </a:t>
            </a:r>
            <a:r>
              <a:rPr lang="en-US" dirty="0" smtClean="0">
                <a:latin typeface="Times New Roman" pitchFamily="18" charset="0"/>
                <a:cs typeface="Times New Roman" pitchFamily="18" charset="0"/>
              </a:rPr>
              <a:t>vote.</a:t>
            </a:r>
          </a:p>
          <a:p>
            <a:r>
              <a:rPr lang="en-US" dirty="0">
                <a:latin typeface="Times New Roman" pitchFamily="18" charset="0"/>
                <a:cs typeface="Times New Roman" pitchFamily="18" charset="0"/>
              </a:rPr>
              <a:t>The 128 seats of the Senate are filled using “a mixture of direct election and proportional </a:t>
            </a:r>
            <a:r>
              <a:rPr lang="en-US" dirty="0" smtClean="0">
                <a:latin typeface="Times New Roman" pitchFamily="18" charset="0"/>
                <a:cs typeface="Times New Roman" pitchFamily="18" charset="0"/>
              </a:rPr>
              <a:t>representation”</a:t>
            </a:r>
            <a:r>
              <a:rPr lang="en-US" dirty="0">
                <a:latin typeface="Times New Roman" pitchFamily="18" charset="0"/>
                <a:cs typeface="Times New Roman" pitchFamily="18" charset="0"/>
              </a:rPr>
              <a:t> ("World </a:t>
            </a:r>
            <a:r>
              <a:rPr lang="en-US" dirty="0" err="1">
                <a:latin typeface="Times New Roman" pitchFamily="18" charset="0"/>
                <a:cs typeface="Times New Roman" pitchFamily="18" charset="0"/>
              </a:rPr>
              <a:t>Factbook</a:t>
            </a:r>
            <a:r>
              <a:rPr lang="en-US" dirty="0">
                <a:latin typeface="Times New Roman" pitchFamily="18" charset="0"/>
                <a:cs typeface="Times New Roman" pitchFamily="18" charset="0"/>
              </a:rPr>
              <a:t>" January 10, 2012</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 Of </a:t>
            </a:r>
            <a:r>
              <a:rPr lang="en-US" dirty="0">
                <a:latin typeface="Times New Roman" pitchFamily="18" charset="0"/>
                <a:cs typeface="Times New Roman" pitchFamily="18" charset="0"/>
              </a:rPr>
              <a:t>the 500 seats in the Chamber of Deputies, 300 seats are filled using direct election to represent single member districts and 200 seats are filled using a form of proportional representation based on five electoral regions.</a:t>
            </a:r>
          </a:p>
          <a:p>
            <a:endParaRPr lang="en-US" dirty="0"/>
          </a:p>
        </p:txBody>
      </p:sp>
      <p:pic>
        <p:nvPicPr>
          <p:cNvPr id="2051" name="Picture 3"/>
          <p:cNvPicPr>
            <a:picLocks noChangeAspect="1" noChangeArrowheads="1"/>
          </p:cNvPicPr>
          <p:nvPr/>
        </p:nvPicPr>
        <p:blipFill>
          <a:blip r:embed="rId2" cstate="print"/>
          <a:stretch>
            <a:fillRect/>
          </a:stretch>
        </p:blipFill>
        <p:spPr bwMode="auto">
          <a:xfrm rot="16200000">
            <a:off x="5201740" y="2113462"/>
            <a:ext cx="4419600" cy="293587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Political: Freedom in the Political System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4495800" cy="5029200"/>
          </a:xfrm>
        </p:spPr>
        <p:txBody>
          <a:bodyPr>
            <a:normAutofit lnSpcReduction="10000"/>
          </a:bodyPr>
          <a:lstStyle/>
          <a:p>
            <a:r>
              <a:rPr lang="en-US" dirty="0" smtClean="0">
                <a:latin typeface="Times New Roman" pitchFamily="18" charset="0"/>
                <a:cs typeface="Times New Roman" pitchFamily="18" charset="0"/>
              </a:rPr>
              <a:t>The constitution guarantees </a:t>
            </a:r>
            <a:r>
              <a:rPr lang="en-US" dirty="0">
                <a:latin typeface="Times New Roman" pitchFamily="18" charset="0"/>
                <a:cs typeface="Times New Roman" pitchFamily="18" charset="0"/>
              </a:rPr>
              <a:t>freedom of religion, speech, and press. It also has provisions allowing for the right to bear arms, right to assemble, right of petition, right to trial, protection against unlawful search and seizure, protection against unlawful arrest and detention, no double jeopardy, </a:t>
            </a:r>
            <a:r>
              <a:rPr lang="en-US" dirty="0" smtClean="0">
                <a:latin typeface="Times New Roman" pitchFamily="18" charset="0"/>
                <a:cs typeface="Times New Roman" pitchFamily="18" charset="0"/>
              </a:rPr>
              <a:t>etc.</a:t>
            </a:r>
          </a:p>
          <a:p>
            <a:pPr lvl="1"/>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 Constitution also </a:t>
            </a:r>
            <a:r>
              <a:rPr lang="en-US" dirty="0">
                <a:latin typeface="Times New Roman" pitchFamily="18" charset="0"/>
                <a:cs typeface="Times New Roman" pitchFamily="18" charset="0"/>
              </a:rPr>
              <a:t>specifically states that Mexican citizens have a right to a good job and housing.</a:t>
            </a:r>
          </a:p>
        </p:txBody>
      </p:sp>
      <p:pic>
        <p:nvPicPr>
          <p:cNvPr id="3074" name="Picture 2"/>
          <p:cNvPicPr>
            <a:picLocks noChangeAspect="1" noChangeArrowheads="1"/>
          </p:cNvPicPr>
          <p:nvPr/>
        </p:nvPicPr>
        <p:blipFill>
          <a:blip r:embed="rId2" cstate="print"/>
          <a:srcRect/>
          <a:stretch>
            <a:fillRect/>
          </a:stretch>
        </p:blipFill>
        <p:spPr bwMode="auto">
          <a:xfrm>
            <a:off x="5432148" y="1676400"/>
            <a:ext cx="3146640" cy="44196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Parties</a:t>
            </a:r>
            <a:endParaRPr lang="en-US" dirty="0"/>
          </a:p>
        </p:txBody>
      </p:sp>
      <p:sp>
        <p:nvSpPr>
          <p:cNvPr id="3" name="Content Placeholder 2"/>
          <p:cNvSpPr>
            <a:spLocks noGrp="1"/>
          </p:cNvSpPr>
          <p:nvPr>
            <p:ph idx="1"/>
          </p:nvPr>
        </p:nvSpPr>
        <p:spPr>
          <a:xfrm>
            <a:off x="609600" y="2070846"/>
            <a:ext cx="4340225" cy="4182035"/>
          </a:xfrm>
        </p:spPr>
        <p:txBody>
          <a:bodyPr/>
          <a:lstStyle/>
          <a:p>
            <a:r>
              <a:rPr lang="en-US" dirty="0" smtClean="0"/>
              <a:t>3 major:</a:t>
            </a:r>
          </a:p>
          <a:p>
            <a:pPr lvl="1"/>
            <a:r>
              <a:rPr lang="en-US" dirty="0" smtClean="0"/>
              <a:t>National Action Party</a:t>
            </a:r>
          </a:p>
          <a:p>
            <a:pPr lvl="1"/>
            <a:r>
              <a:rPr lang="en-US" dirty="0" smtClean="0"/>
              <a:t>Institutional Revolutionary Party</a:t>
            </a:r>
          </a:p>
          <a:p>
            <a:pPr lvl="1"/>
            <a:r>
              <a:rPr lang="en-US" dirty="0" smtClean="0"/>
              <a:t>Party of the Democratic Revolution</a:t>
            </a:r>
          </a:p>
          <a:p>
            <a:r>
              <a:rPr lang="en-US" dirty="0" smtClean="0"/>
              <a:t>Main parties, centrist lean left or right</a:t>
            </a:r>
          </a:p>
          <a:p>
            <a:pPr lvl="1">
              <a:buNone/>
            </a:pPr>
            <a:endParaRPr lang="en-US" dirty="0" smtClean="0"/>
          </a:p>
        </p:txBody>
      </p:sp>
      <p:pic>
        <p:nvPicPr>
          <p:cNvPr id="4" name="Picture 3"/>
          <p:cNvPicPr>
            <a:picLocks noChangeAspect="1"/>
          </p:cNvPicPr>
          <p:nvPr/>
        </p:nvPicPr>
        <p:blipFill>
          <a:blip r:embed="rId2"/>
          <a:srcRect/>
          <a:stretch>
            <a:fillRect/>
          </a:stretch>
        </p:blipFill>
        <p:spPr>
          <a:xfrm>
            <a:off x="4949825" y="1447800"/>
            <a:ext cx="1892300" cy="2336800"/>
          </a:xfrm>
          <a:prstGeom prst="rect">
            <a:avLst/>
          </a:prstGeom>
        </p:spPr>
      </p:pic>
      <p:pic>
        <p:nvPicPr>
          <p:cNvPr id="5" name="Picture 4"/>
          <p:cNvPicPr>
            <a:picLocks noChangeAspect="1"/>
          </p:cNvPicPr>
          <p:nvPr/>
        </p:nvPicPr>
        <p:blipFill>
          <a:blip r:embed="rId3"/>
          <a:stretch>
            <a:fillRect/>
          </a:stretch>
        </p:blipFill>
        <p:spPr>
          <a:xfrm>
            <a:off x="7067550" y="2590800"/>
            <a:ext cx="1924050" cy="1924050"/>
          </a:xfrm>
          <a:prstGeom prst="rect">
            <a:avLst/>
          </a:prstGeom>
        </p:spPr>
      </p:pic>
      <p:pic>
        <p:nvPicPr>
          <p:cNvPr id="6" name="Picture 5"/>
          <p:cNvPicPr>
            <a:picLocks noChangeAspect="1"/>
          </p:cNvPicPr>
          <p:nvPr/>
        </p:nvPicPr>
        <p:blipFill>
          <a:blip r:embed="rId4"/>
          <a:stretch>
            <a:fillRect/>
          </a:stretch>
        </p:blipFill>
        <p:spPr>
          <a:xfrm>
            <a:off x="4949825" y="4336203"/>
            <a:ext cx="2012950" cy="191667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Rights &amp; Education</a:t>
            </a:r>
            <a:endParaRPr lang="en-US" dirty="0"/>
          </a:p>
        </p:txBody>
      </p:sp>
      <p:sp>
        <p:nvSpPr>
          <p:cNvPr id="3" name="Content Placeholder 2"/>
          <p:cNvSpPr>
            <a:spLocks noGrp="1"/>
          </p:cNvSpPr>
          <p:nvPr>
            <p:ph idx="1"/>
          </p:nvPr>
        </p:nvSpPr>
        <p:spPr>
          <a:xfrm>
            <a:off x="765175" y="2070846"/>
            <a:ext cx="4035425" cy="4182035"/>
          </a:xfrm>
        </p:spPr>
        <p:txBody>
          <a:bodyPr/>
          <a:lstStyle/>
          <a:p>
            <a:r>
              <a:rPr lang="en-US" dirty="0" smtClean="0"/>
              <a:t>Human Rights problems:	</a:t>
            </a:r>
          </a:p>
          <a:p>
            <a:pPr lvl="1"/>
            <a:r>
              <a:rPr lang="en-US" dirty="0" smtClean="0"/>
              <a:t>Voter suppression</a:t>
            </a:r>
          </a:p>
          <a:p>
            <a:pPr lvl="1"/>
            <a:r>
              <a:rPr lang="en-US" dirty="0" smtClean="0"/>
              <a:t>Police brutality</a:t>
            </a:r>
          </a:p>
          <a:p>
            <a:pPr lvl="1"/>
            <a:r>
              <a:rPr lang="en-US" dirty="0" smtClean="0"/>
              <a:t>Women</a:t>
            </a:r>
          </a:p>
          <a:p>
            <a:pPr lvl="1"/>
            <a:r>
              <a:rPr lang="en-US" dirty="0" smtClean="0"/>
              <a:t>Drugs</a:t>
            </a:r>
          </a:p>
          <a:p>
            <a:r>
              <a:rPr lang="en-US" dirty="0" smtClean="0"/>
              <a:t>Education:</a:t>
            </a:r>
          </a:p>
          <a:p>
            <a:pPr lvl="1"/>
            <a:r>
              <a:rPr lang="en-US" dirty="0" smtClean="0"/>
              <a:t>System much like US</a:t>
            </a:r>
          </a:p>
          <a:p>
            <a:pPr lvl="1"/>
            <a:r>
              <a:rPr lang="en-US" dirty="0" smtClean="0"/>
              <a:t>96% Literacy</a:t>
            </a:r>
            <a:endParaRPr lang="en-US" dirty="0"/>
          </a:p>
        </p:txBody>
      </p:sp>
      <p:pic>
        <p:nvPicPr>
          <p:cNvPr id="4" name="Picture 3"/>
          <p:cNvPicPr>
            <a:picLocks noChangeAspect="1"/>
          </p:cNvPicPr>
          <p:nvPr/>
        </p:nvPicPr>
        <p:blipFill>
          <a:blip r:embed="rId2"/>
          <a:stretch>
            <a:fillRect/>
          </a:stretch>
        </p:blipFill>
        <p:spPr>
          <a:xfrm>
            <a:off x="5181600" y="1143000"/>
            <a:ext cx="2514600" cy="2967037"/>
          </a:xfrm>
          <a:prstGeom prst="rect">
            <a:avLst/>
          </a:prstGeom>
        </p:spPr>
      </p:pic>
      <p:pic>
        <p:nvPicPr>
          <p:cNvPr id="5" name="Picture 4"/>
          <p:cNvPicPr>
            <a:picLocks noChangeAspect="1"/>
          </p:cNvPicPr>
          <p:nvPr/>
        </p:nvPicPr>
        <p:blipFill>
          <a:blip r:embed="rId3"/>
          <a:stretch>
            <a:fillRect/>
          </a:stretch>
        </p:blipFill>
        <p:spPr>
          <a:xfrm>
            <a:off x="4706472" y="4262719"/>
            <a:ext cx="4183527" cy="22904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M</a:t>
            </a:r>
            <a:r>
              <a:rPr lang="en-US" dirty="0" smtClean="0"/>
              <a:t>e</a:t>
            </a:r>
            <a:r>
              <a:rPr lang="en-US" dirty="0" smtClean="0">
                <a:solidFill>
                  <a:srgbClr val="FF0000"/>
                </a:solidFill>
              </a:rPr>
              <a:t>x</a:t>
            </a:r>
            <a:r>
              <a:rPr lang="en-US" dirty="0" smtClean="0"/>
              <a:t>i</a:t>
            </a:r>
            <a:r>
              <a:rPr lang="en-US" dirty="0" smtClean="0">
                <a:solidFill>
                  <a:srgbClr val="00B050"/>
                </a:solidFill>
              </a:rPr>
              <a:t>c</a:t>
            </a:r>
            <a:r>
              <a:rPr lang="en-US" dirty="0" smtClean="0"/>
              <a:t>o</a:t>
            </a:r>
            <a:r>
              <a:rPr lang="en-US" dirty="0" smtClean="0">
                <a:solidFill>
                  <a:srgbClr val="FF0000"/>
                </a:solidFill>
              </a:rPr>
              <a:t>’</a:t>
            </a:r>
            <a:r>
              <a:rPr lang="en-US" dirty="0" smtClean="0"/>
              <a:t>s </a:t>
            </a:r>
            <a:r>
              <a:rPr lang="en-US" dirty="0" smtClean="0">
                <a:solidFill>
                  <a:srgbClr val="00B050"/>
                </a:solidFill>
              </a:rPr>
              <a:t>E</a:t>
            </a:r>
            <a:r>
              <a:rPr lang="en-US" dirty="0" smtClean="0"/>
              <a:t>c</a:t>
            </a:r>
            <a:r>
              <a:rPr lang="en-US" dirty="0" smtClean="0">
                <a:solidFill>
                  <a:srgbClr val="FF0000"/>
                </a:solidFill>
              </a:rPr>
              <a:t>o</a:t>
            </a:r>
            <a:r>
              <a:rPr lang="en-US" dirty="0" smtClean="0"/>
              <a:t>n</a:t>
            </a:r>
            <a:r>
              <a:rPr lang="en-US" dirty="0" smtClean="0">
                <a:solidFill>
                  <a:srgbClr val="00B050"/>
                </a:solidFill>
              </a:rPr>
              <a:t>o</a:t>
            </a:r>
            <a:r>
              <a:rPr lang="en-US" dirty="0" smtClean="0"/>
              <a:t>m</a:t>
            </a:r>
            <a:r>
              <a:rPr lang="en-US" dirty="0" smtClean="0">
                <a:solidFill>
                  <a:srgbClr val="FF0000"/>
                </a:solidFill>
              </a:rPr>
              <a:t>y</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2010 GDP – 1.567 Trillion – </a:t>
            </a:r>
            <a:r>
              <a:rPr lang="en-US" b="1" dirty="0" smtClean="0"/>
              <a:t>12</a:t>
            </a:r>
            <a:r>
              <a:rPr lang="en-US" b="1" baseline="30000" dirty="0" smtClean="0"/>
              <a:t>th</a:t>
            </a:r>
            <a:r>
              <a:rPr lang="en-US" dirty="0" smtClean="0"/>
              <a:t> in the world</a:t>
            </a:r>
          </a:p>
          <a:p>
            <a:endParaRPr lang="en-US" dirty="0" smtClean="0"/>
          </a:p>
          <a:p>
            <a:r>
              <a:rPr lang="en-US" dirty="0" smtClean="0"/>
              <a:t>2010 GDP Per Capita – $13,900 – </a:t>
            </a:r>
            <a:r>
              <a:rPr lang="en-US" b="1" dirty="0" smtClean="0"/>
              <a:t>85</a:t>
            </a:r>
            <a:r>
              <a:rPr lang="en-US" b="1" baseline="30000" dirty="0" smtClean="0"/>
              <a:t>th</a:t>
            </a:r>
          </a:p>
          <a:p>
            <a:endParaRPr lang="en-US" b="1" baseline="30000" dirty="0"/>
          </a:p>
          <a:p>
            <a:r>
              <a:rPr lang="en-US" dirty="0" smtClean="0"/>
              <a:t>% below the poverty line – 18.2% (Food), 47% (assets)</a:t>
            </a:r>
          </a:p>
          <a:p>
            <a:endParaRPr lang="en-US" dirty="0"/>
          </a:p>
          <a:p>
            <a:r>
              <a:rPr lang="en-US" dirty="0" smtClean="0"/>
              <a:t>90% of the Mexican economy is based on free trade agreements</a:t>
            </a:r>
            <a:endParaRPr lang="en-US" dirty="0"/>
          </a:p>
        </p:txBody>
      </p:sp>
    </p:spTree>
    <p:extLst>
      <p:ext uri="{BB962C8B-B14F-4D97-AF65-F5344CB8AC3E}">
        <p14:creationId xmlns:p14="http://schemas.microsoft.com/office/powerpoint/2010/main" val="34059013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M</a:t>
            </a:r>
            <a:r>
              <a:rPr lang="en-US" dirty="0" smtClean="0"/>
              <a:t>e</a:t>
            </a:r>
            <a:r>
              <a:rPr lang="en-US" dirty="0" smtClean="0">
                <a:solidFill>
                  <a:srgbClr val="FF0000"/>
                </a:solidFill>
              </a:rPr>
              <a:t>x</a:t>
            </a:r>
            <a:r>
              <a:rPr lang="en-US" dirty="0" smtClean="0"/>
              <a:t>i</a:t>
            </a:r>
            <a:r>
              <a:rPr lang="en-US" dirty="0" smtClean="0">
                <a:solidFill>
                  <a:srgbClr val="00B050"/>
                </a:solidFill>
              </a:rPr>
              <a:t>c</a:t>
            </a:r>
            <a:r>
              <a:rPr lang="en-US" dirty="0" smtClean="0"/>
              <a:t>o</a:t>
            </a:r>
            <a:r>
              <a:rPr lang="en-US" dirty="0" smtClean="0">
                <a:solidFill>
                  <a:srgbClr val="FF0000"/>
                </a:solidFill>
              </a:rPr>
              <a:t>’</a:t>
            </a:r>
            <a:r>
              <a:rPr lang="en-US" dirty="0" smtClean="0"/>
              <a:t>s </a:t>
            </a:r>
            <a:r>
              <a:rPr lang="en-US" dirty="0" smtClean="0">
                <a:solidFill>
                  <a:srgbClr val="00B050"/>
                </a:solidFill>
              </a:rPr>
              <a:t>E</a:t>
            </a:r>
            <a:r>
              <a:rPr lang="en-US" dirty="0" smtClean="0"/>
              <a:t>c</a:t>
            </a:r>
            <a:r>
              <a:rPr lang="en-US" dirty="0" smtClean="0">
                <a:solidFill>
                  <a:srgbClr val="FF0000"/>
                </a:solidFill>
              </a:rPr>
              <a:t>o</a:t>
            </a:r>
            <a:r>
              <a:rPr lang="en-US" dirty="0" smtClean="0"/>
              <a:t>n</a:t>
            </a:r>
            <a:r>
              <a:rPr lang="en-US" dirty="0" smtClean="0">
                <a:solidFill>
                  <a:srgbClr val="00B050"/>
                </a:solidFill>
              </a:rPr>
              <a:t>o</a:t>
            </a:r>
            <a:r>
              <a:rPr lang="en-US" dirty="0" smtClean="0"/>
              <a:t>m</a:t>
            </a:r>
            <a:r>
              <a:rPr lang="en-US" dirty="0" smtClean="0">
                <a:solidFill>
                  <a:srgbClr val="FF0000"/>
                </a:solidFill>
              </a:rPr>
              <a:t>y</a:t>
            </a:r>
            <a:endParaRPr lang="en-US" dirty="0"/>
          </a:p>
        </p:txBody>
      </p:sp>
      <p:sp>
        <p:nvSpPr>
          <p:cNvPr id="3" name="Content Placeholder 2"/>
          <p:cNvSpPr>
            <a:spLocks noGrp="1"/>
          </p:cNvSpPr>
          <p:nvPr>
            <p:ph idx="1"/>
          </p:nvPr>
        </p:nvSpPr>
        <p:spPr/>
        <p:txBody>
          <a:bodyPr>
            <a:normAutofit/>
          </a:bodyPr>
          <a:lstStyle/>
          <a:p>
            <a:r>
              <a:rPr lang="en-US" sz="2800" dirty="0" smtClean="0"/>
              <a:t>Important Industries/resources: oil, natural gas, </a:t>
            </a:r>
            <a:r>
              <a:rPr lang="en-US" sz="2800" dirty="0"/>
              <a:t>textiles, </a:t>
            </a:r>
            <a:r>
              <a:rPr lang="en-US" sz="2800" dirty="0" smtClean="0"/>
              <a:t>manufacturing, tourism, agriculture, </a:t>
            </a:r>
            <a:r>
              <a:rPr lang="en-US" sz="2800" b="1" dirty="0" smtClean="0"/>
              <a:t>cheap labor</a:t>
            </a:r>
            <a:endParaRPr lang="en-US" sz="2800" dirty="0"/>
          </a:p>
          <a:p>
            <a:r>
              <a:rPr lang="en-US" sz="2800" dirty="0" smtClean="0"/>
              <a:t>Unemployment – 5.4% (underemployment may be as high as 25%)</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545" y="4053609"/>
            <a:ext cx="3536228"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595" y="3581400"/>
            <a:ext cx="4298854" cy="2834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20996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M</a:t>
            </a:r>
            <a:r>
              <a:rPr lang="en-US" dirty="0" smtClean="0"/>
              <a:t>e</a:t>
            </a:r>
            <a:r>
              <a:rPr lang="en-US" dirty="0" smtClean="0">
                <a:solidFill>
                  <a:srgbClr val="FF0000"/>
                </a:solidFill>
              </a:rPr>
              <a:t>x</a:t>
            </a:r>
            <a:r>
              <a:rPr lang="en-US" dirty="0" smtClean="0"/>
              <a:t>i</a:t>
            </a:r>
            <a:r>
              <a:rPr lang="en-US" dirty="0" smtClean="0">
                <a:solidFill>
                  <a:srgbClr val="00B050"/>
                </a:solidFill>
              </a:rPr>
              <a:t>c</a:t>
            </a:r>
            <a:r>
              <a:rPr lang="en-US" dirty="0" smtClean="0"/>
              <a:t>o</a:t>
            </a:r>
            <a:r>
              <a:rPr lang="en-US" dirty="0" smtClean="0">
                <a:solidFill>
                  <a:srgbClr val="FF0000"/>
                </a:solidFill>
              </a:rPr>
              <a:t>’</a:t>
            </a:r>
            <a:r>
              <a:rPr lang="en-US" dirty="0" smtClean="0"/>
              <a:t>s </a:t>
            </a:r>
            <a:r>
              <a:rPr lang="en-US" dirty="0" smtClean="0">
                <a:solidFill>
                  <a:srgbClr val="00B050"/>
                </a:solidFill>
              </a:rPr>
              <a:t>E</a:t>
            </a:r>
            <a:r>
              <a:rPr lang="en-US" dirty="0" smtClean="0"/>
              <a:t>c</a:t>
            </a:r>
            <a:r>
              <a:rPr lang="en-US" dirty="0" smtClean="0">
                <a:solidFill>
                  <a:srgbClr val="FF0000"/>
                </a:solidFill>
              </a:rPr>
              <a:t>o</a:t>
            </a:r>
            <a:r>
              <a:rPr lang="en-US" dirty="0" smtClean="0"/>
              <a:t>n</a:t>
            </a:r>
            <a:r>
              <a:rPr lang="en-US" dirty="0" smtClean="0">
                <a:solidFill>
                  <a:srgbClr val="00B050"/>
                </a:solidFill>
              </a:rPr>
              <a:t>o</a:t>
            </a:r>
            <a:r>
              <a:rPr lang="en-US" dirty="0" smtClean="0"/>
              <a:t>m</a:t>
            </a:r>
            <a:r>
              <a:rPr lang="en-US" dirty="0" smtClean="0">
                <a:solidFill>
                  <a:srgbClr val="FF0000"/>
                </a:solidFill>
              </a:rPr>
              <a:t>y</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9575"/>
            <a:ext cx="2100164"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208169"/>
            <a:ext cx="420976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467225"/>
            <a:ext cx="3847120" cy="1873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6500" y="4484769"/>
            <a:ext cx="2767300" cy="1872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87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673" y="1219200"/>
            <a:ext cx="6985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97836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majorFont>
      <a:minorFont>
        <a:latin typeface="Book Antiqua"/>
        <a:ea typeface=""/>
        <a:cs typeface=""/>
        <a:font script="Jpan" typeface="ＭＳ 明朝"/>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62</TotalTime>
  <Words>812</Words>
  <Application>Microsoft Office PowerPoint</Application>
  <PresentationFormat>On-screen Show (4:3)</PresentationFormat>
  <Paragraphs>99</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Habitat</vt:lpstr>
      <vt:lpstr>Mexico</vt:lpstr>
      <vt:lpstr>Social</vt:lpstr>
      <vt:lpstr>Social</vt:lpstr>
      <vt:lpstr>Social</vt:lpstr>
      <vt:lpstr>Social</vt:lpstr>
      <vt:lpstr>Social</vt:lpstr>
      <vt:lpstr>Social</vt:lpstr>
      <vt:lpstr>Immigrants in Mexico</vt:lpstr>
      <vt:lpstr>Culture and Religion</vt:lpstr>
      <vt:lpstr>Social: Equality of Women</vt:lpstr>
      <vt:lpstr>Political: Political System</vt:lpstr>
      <vt:lpstr>Political: Elections</vt:lpstr>
      <vt:lpstr>Political: Freedom in the Political System</vt:lpstr>
      <vt:lpstr>Political Parties</vt:lpstr>
      <vt:lpstr>Human Rights &amp; Education</vt:lpstr>
      <vt:lpstr>Mexico’s Economy</vt:lpstr>
      <vt:lpstr>Mexico’s Economy</vt:lpstr>
      <vt:lpstr>Mexico’s Economy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Mexico</dc:title>
  <dc:creator>User User</dc:creator>
  <cp:lastModifiedBy>Matt</cp:lastModifiedBy>
  <cp:revision>2</cp:revision>
  <dcterms:created xsi:type="dcterms:W3CDTF">2012-01-27T14:39:58Z</dcterms:created>
  <dcterms:modified xsi:type="dcterms:W3CDTF">2012-02-23T01:44:27Z</dcterms:modified>
</cp:coreProperties>
</file>