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61" r:id="rId6"/>
    <p:sldId id="262" r:id="rId7"/>
    <p:sldId id="269" r:id="rId8"/>
    <p:sldId id="267" r:id="rId9"/>
    <p:sldId id="268" r:id="rId10"/>
    <p:sldId id="266" r:id="rId11"/>
    <p:sldId id="260" r:id="rId12"/>
    <p:sldId id="264" r:id="rId13"/>
    <p:sldId id="263" r:id="rId14"/>
    <p:sldId id="270" r:id="rId15"/>
    <p:sldId id="265"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1" d="100"/>
          <a:sy n="51" d="100"/>
        </p:scale>
        <p:origin x="-101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en-US" smtClean="0"/>
              <a:t>Click to edit Master title style</a:t>
            </a:r>
            <a:endParaRPr lang="en-US" dirty="0"/>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24EB5C5-6F88-4AA3-98BC-E5760064FFA9}" type="datetimeFigureOut">
              <a:rPr lang="en-US" smtClean="0"/>
              <a:t>3/23/2012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A2B603-CD33-42B5-9F42-55A290F65073}"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524EB5C5-6F88-4AA3-98BC-E5760064FFA9}" type="datetimeFigureOut">
              <a:rPr lang="en-US" smtClean="0"/>
              <a:t>3/23/2012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A2B603-CD33-42B5-9F42-55A290F65073}"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en-US" smtClean="0"/>
              <a:t>Click to edit Master title style</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4EB5C5-6F88-4AA3-98BC-E5760064FFA9}" type="datetimeFigureOut">
              <a:rPr lang="en-US" smtClean="0"/>
              <a:t>3/23/2012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A2B603-CD33-42B5-9F42-55A290F65073}"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24EB5C5-6F88-4AA3-98BC-E5760064FFA9}" type="datetimeFigureOut">
              <a:rPr lang="en-US" smtClean="0"/>
              <a:t>3/23/2012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A2B603-CD33-42B5-9F42-55A290F65073}"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09442" y="1812927"/>
            <a:ext cx="3471277"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63280" y="1812927"/>
            <a:ext cx="347127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24EB5C5-6F88-4AA3-98BC-E5760064FFA9}" type="datetimeFigureOut">
              <a:rPr lang="en-US" smtClean="0"/>
              <a:t>3/23/2012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A2B603-CD33-42B5-9F42-55A290F65073}"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4EB5C5-6F88-4AA3-98BC-E5760064FFA9}" type="datetimeFigureOut">
              <a:rPr lang="en-US" smtClean="0"/>
              <a:t>3/23/2012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A2B603-CD33-42B5-9F42-55A290F65073}"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4EB5C5-6F88-4AA3-98BC-E5760064FFA9}" type="datetimeFigureOut">
              <a:rPr lang="en-US" smtClean="0"/>
              <a:t>3/23/2012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A2B603-CD33-42B5-9F42-55A290F65073}"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4EB5C5-6F88-4AA3-98BC-E5760064FFA9}" type="datetimeFigureOut">
              <a:rPr lang="en-US" smtClean="0"/>
              <a:t>3/23/2012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A2B603-CD33-42B5-9F42-55A290F65073}"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3" y="1387058"/>
            <a:ext cx="3297953" cy="1113254"/>
          </a:xfrm>
        </p:spPr>
        <p:txBody>
          <a:bodyPr anchor="b">
            <a:normAutofit/>
          </a:bodyPr>
          <a:lstStyle>
            <a:lvl1pPr algn="l">
              <a:defRPr sz="2400" b="0"/>
            </a:lvl1pPr>
          </a:lstStyle>
          <a:p>
            <a:r>
              <a:rPr lang="en-US" smtClean="0"/>
              <a:t>Click to edit Master title style</a:t>
            </a:r>
            <a:endParaRPr lang="en-US"/>
          </a:p>
        </p:txBody>
      </p:sp>
      <p:sp>
        <p:nvSpPr>
          <p:cNvPr id="4" name="Text Placeholder 3"/>
          <p:cNvSpPr>
            <a:spLocks noGrp="1"/>
          </p:cNvSpPr>
          <p:nvPr>
            <p:ph type="body" sz="half" idx="2"/>
          </p:nvPr>
        </p:nvSpPr>
        <p:spPr>
          <a:xfrm>
            <a:off x="1009443" y="2500312"/>
            <a:ext cx="3297954"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4EB5C5-6F88-4AA3-98BC-E5760064FFA9}" type="datetimeFigureOut">
              <a:rPr lang="en-US" smtClean="0"/>
              <a:t>3/23/2012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A2B603-CD33-42B5-9F42-55A290F65073}" type="slidenum">
              <a:rPr lang="en-US" smtClean="0"/>
              <a:t>‹#›</a:t>
            </a:fld>
            <a:endParaRPr lang="en-US"/>
          </a:p>
        </p:txBody>
      </p:sp>
      <p:grpSp>
        <p:nvGrpSpPr>
          <p:cNvPr id="16" name="Group 15"/>
          <p:cNvGrpSpPr/>
          <p:nvPr/>
        </p:nvGrpSpPr>
        <p:grpSpPr>
          <a:xfrm>
            <a:off x="4516154" y="994387"/>
            <a:ext cx="1847138" cy="1530439"/>
            <a:chOff x="4718762" y="993075"/>
            <a:chExt cx="1847138" cy="1530439"/>
          </a:xfrm>
        </p:grpSpPr>
        <p:sp>
          <p:nvSpPr>
            <p:cNvPr id="32" name="Oval 31"/>
            <p:cNvSpPr/>
            <p:nvPr/>
          </p:nvSpPr>
          <p:spPr>
            <a:xfrm>
              <a:off x="5479247" y="1436861"/>
              <a:ext cx="1086653" cy="108665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8" name="Picture Placeholder 17"/>
          <p:cNvSpPr>
            <a:spLocks noGrp="1"/>
          </p:cNvSpPr>
          <p:nvPr>
            <p:ph type="pic" sz="quarter" idx="14"/>
          </p:nvPr>
        </p:nvSpPr>
        <p:spPr>
          <a:xfrm>
            <a:off x="4674192" y="1601512"/>
            <a:ext cx="3429000" cy="3429000"/>
          </a:xfrm>
          <a:prstGeom prst="ellipse">
            <a:avLst/>
          </a:prstGeom>
          <a:ln w="76200">
            <a:solidFill>
              <a:schemeClr val="tx2">
                <a:lumMod val="75000"/>
              </a:schemeClr>
            </a:solidFill>
          </a:ln>
        </p:spPr>
        <p:txBody>
          <a:bodyPr/>
          <a:lstStyle/>
          <a:p>
            <a:r>
              <a:rPr lang="en-US" smtClean="0"/>
              <a:t>Click icon to add picture</a:t>
            </a:r>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4EB5C5-6F88-4AA3-98BC-E5760064FFA9}" type="datetimeFigureOut">
              <a:rPr lang="en-US" smtClean="0"/>
              <a:t>3/23/2012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A2B603-CD33-42B5-9F42-55A290F65073}"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4EB5C5-6F88-4AA3-98BC-E5760064FFA9}" type="datetimeFigureOut">
              <a:rPr lang="en-US" smtClean="0"/>
              <a:t>3/23/2012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A2B603-CD33-42B5-9F42-55A290F65073}" type="slidenum">
              <a:rPr lang="en-US" smtClean="0"/>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56" name="Oval 55"/>
          <p:cNvSpPr>
            <a:spLocks noChangeAspect="1"/>
          </p:cNvSpPr>
          <p:nvPr/>
        </p:nvSpPr>
        <p:spPr>
          <a:xfrm>
            <a:off x="-69625" y="4042576"/>
            <a:ext cx="1743945" cy="1909234"/>
          </a:xfrm>
          <a:custGeom>
            <a:avLst/>
            <a:gdLst/>
            <a:ahLst/>
            <a:cxnLst/>
            <a:rect l="l" t="t" r="r" b="b"/>
            <a:pathLst>
              <a:path w="1743945" h="1909234">
                <a:moveTo>
                  <a:pt x="789328" y="0"/>
                </a:moveTo>
                <a:cubicBezTo>
                  <a:pt x="1316548" y="0"/>
                  <a:pt x="1743945" y="427397"/>
                  <a:pt x="1743945" y="954617"/>
                </a:cubicBezTo>
                <a:cubicBezTo>
                  <a:pt x="1743945" y="1481837"/>
                  <a:pt x="1316548" y="1909234"/>
                  <a:pt x="789328" y="1909234"/>
                </a:cubicBezTo>
                <a:cubicBezTo>
                  <a:pt x="461080" y="1909234"/>
                  <a:pt x="171527" y="1743562"/>
                  <a:pt x="0" y="1491086"/>
                </a:cubicBezTo>
                <a:lnTo>
                  <a:pt x="0" y="418149"/>
                </a:lnTo>
                <a:cubicBezTo>
                  <a:pt x="171527" y="165673"/>
                  <a:pt x="461080" y="0"/>
                  <a:pt x="789328"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53" name="Oval 52"/>
          <p:cNvSpPr>
            <a:spLocks noChangeAspect="1"/>
          </p:cNvSpPr>
          <p:nvPr/>
        </p:nvSpPr>
        <p:spPr>
          <a:xfrm>
            <a:off x="520638" y="1095310"/>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52" name="Oval 51"/>
          <p:cNvSpPr>
            <a:spLocks noChangeAspect="1"/>
          </p:cNvSpPr>
          <p:nvPr/>
        </p:nvSpPr>
        <p:spPr>
          <a:xfrm>
            <a:off x="1878729" y="282933"/>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54" name="Oval 53"/>
          <p:cNvSpPr>
            <a:spLocks noChangeAspect="1"/>
          </p:cNvSpPr>
          <p:nvPr/>
        </p:nvSpPr>
        <p:spPr>
          <a:xfrm>
            <a:off x="520637" y="5729135"/>
            <a:ext cx="1909234" cy="1193756"/>
          </a:xfrm>
          <a:custGeom>
            <a:avLst/>
            <a:gdLst/>
            <a:ahLst/>
            <a:cxnLst/>
            <a:rect l="l" t="t" r="r" b="b"/>
            <a:pathLst>
              <a:path w="1909234" h="1193756">
                <a:moveTo>
                  <a:pt x="954617" y="0"/>
                </a:moveTo>
                <a:cubicBezTo>
                  <a:pt x="1481837" y="0"/>
                  <a:pt x="1909234" y="427397"/>
                  <a:pt x="1909234" y="954617"/>
                </a:cubicBezTo>
                <a:cubicBezTo>
                  <a:pt x="1909234" y="1037305"/>
                  <a:pt x="1898721" y="1117537"/>
                  <a:pt x="1877819" y="1193756"/>
                </a:cubicBezTo>
                <a:lnTo>
                  <a:pt x="31415" y="1193756"/>
                </a:lnTo>
                <a:cubicBezTo>
                  <a:pt x="10513" y="1117537"/>
                  <a:pt x="0" y="1037305"/>
                  <a:pt x="0" y="954617"/>
                </a:cubicBezTo>
                <a:cubicBezTo>
                  <a:pt x="0" y="427397"/>
                  <a:pt x="427397" y="0"/>
                  <a:pt x="954617"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0" name="Oval 129"/>
          <p:cNvSpPr>
            <a:spLocks noChangeAspect="1"/>
          </p:cNvSpPr>
          <p:nvPr/>
        </p:nvSpPr>
        <p:spPr>
          <a:xfrm>
            <a:off x="-46711" y="-61709"/>
            <a:ext cx="1449107" cy="1677064"/>
          </a:xfrm>
          <a:custGeom>
            <a:avLst/>
            <a:gdLst/>
            <a:ahLst/>
            <a:cxnLst/>
            <a:rect l="l" t="t" r="r" b="b"/>
            <a:pathLst>
              <a:path w="1449107" h="1677064">
                <a:moveTo>
                  <a:pt x="0" y="0"/>
                </a:moveTo>
                <a:lnTo>
                  <a:pt x="1112019" y="0"/>
                </a:lnTo>
                <a:cubicBezTo>
                  <a:pt x="1319407" y="171874"/>
                  <a:pt x="1449107" y="432014"/>
                  <a:pt x="1449107" y="722447"/>
                </a:cubicBezTo>
                <a:cubicBezTo>
                  <a:pt x="1449107" y="1249667"/>
                  <a:pt x="1021710" y="1677064"/>
                  <a:pt x="494490" y="1677064"/>
                </a:cubicBezTo>
                <a:cubicBezTo>
                  <a:pt x="313232" y="1677064"/>
                  <a:pt x="143772" y="1626546"/>
                  <a:pt x="0" y="1537872"/>
                </a:cubicBezTo>
                <a:close/>
              </a:path>
            </a:pathLst>
          </a:custGeom>
          <a:solidFill>
            <a:schemeClr val="tx2">
              <a:lumMod val="75000"/>
              <a:alpha val="14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1" name="Oval 130"/>
          <p:cNvSpPr>
            <a:spLocks noChangeAspect="1"/>
          </p:cNvSpPr>
          <p:nvPr/>
        </p:nvSpPr>
        <p:spPr>
          <a:xfrm>
            <a:off x="924113" y="-161623"/>
            <a:ext cx="1909233" cy="1909233"/>
          </a:xfrm>
          <a:prstGeom prst="ellipse">
            <a:avLst/>
          </a:prstGeom>
          <a:solidFill>
            <a:schemeClr val="tx2">
              <a:lumMod val="75000"/>
              <a:alpha val="2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2" name="Oval 131"/>
          <p:cNvSpPr>
            <a:spLocks noChangeAspect="1"/>
          </p:cNvSpPr>
          <p:nvPr/>
        </p:nvSpPr>
        <p:spPr>
          <a:xfrm>
            <a:off x="0" y="660738"/>
            <a:ext cx="1909233" cy="1909233"/>
          </a:xfrm>
          <a:prstGeom prst="ellipse">
            <a:avLst/>
          </a:pr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3" name="Oval 132"/>
          <p:cNvSpPr>
            <a:spLocks noChangeAspect="1"/>
          </p:cNvSpPr>
          <p:nvPr/>
        </p:nvSpPr>
        <p:spPr>
          <a:xfrm>
            <a:off x="7497531" y="-61709"/>
            <a:ext cx="1694467" cy="1677064"/>
          </a:xfrm>
          <a:custGeom>
            <a:avLst/>
            <a:gdLst/>
            <a:ahLst/>
            <a:cxnLst/>
            <a:rect l="l" t="t" r="r" b="b"/>
            <a:pathLst>
              <a:path w="1694467" h="1677064">
                <a:moveTo>
                  <a:pt x="337088" y="0"/>
                </a:moveTo>
                <a:lnTo>
                  <a:pt x="1573463" y="0"/>
                </a:lnTo>
                <a:cubicBezTo>
                  <a:pt x="1618202" y="37449"/>
                  <a:pt x="1658454" y="79950"/>
                  <a:pt x="1694467" y="126010"/>
                </a:cubicBezTo>
                <a:lnTo>
                  <a:pt x="1694467" y="1318884"/>
                </a:lnTo>
                <a:cubicBezTo>
                  <a:pt x="1522840" y="1538397"/>
                  <a:pt x="1254922" y="1677064"/>
                  <a:pt x="954617" y="1677064"/>
                </a:cubicBezTo>
                <a:cubicBezTo>
                  <a:pt x="427397" y="1677064"/>
                  <a:pt x="0" y="1249667"/>
                  <a:pt x="0" y="722447"/>
                </a:cubicBezTo>
                <a:cubicBezTo>
                  <a:pt x="0" y="432014"/>
                  <a:pt x="129700" y="171874"/>
                  <a:pt x="337088" y="0"/>
                </a:cubicBezTo>
                <a:close/>
              </a:path>
            </a:pathLst>
          </a:custGeom>
          <a:solidFill>
            <a:schemeClr val="accent3">
              <a:lumMod val="60000"/>
              <a:lumOff val="40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4" name="Oval 133"/>
          <p:cNvSpPr>
            <a:spLocks noChangeAspect="1"/>
          </p:cNvSpPr>
          <p:nvPr/>
        </p:nvSpPr>
        <p:spPr>
          <a:xfrm>
            <a:off x="6117502" y="-61708"/>
            <a:ext cx="1909234" cy="1705448"/>
          </a:xfrm>
          <a:custGeom>
            <a:avLst/>
            <a:gdLst/>
            <a:ahLst/>
            <a:cxnLst/>
            <a:rect l="l" t="t" r="r" b="b"/>
            <a:pathLst>
              <a:path w="1909234" h="1705448">
                <a:moveTo>
                  <a:pt x="371490" y="0"/>
                </a:moveTo>
                <a:lnTo>
                  <a:pt x="1537745" y="0"/>
                </a:lnTo>
                <a:cubicBezTo>
                  <a:pt x="1764760" y="171517"/>
                  <a:pt x="1909234" y="444302"/>
                  <a:pt x="1909234" y="750831"/>
                </a:cubicBezTo>
                <a:cubicBezTo>
                  <a:pt x="1909234" y="1278051"/>
                  <a:pt x="1481837" y="1705448"/>
                  <a:pt x="954617" y="1705448"/>
                </a:cubicBezTo>
                <a:cubicBezTo>
                  <a:pt x="427397" y="1705448"/>
                  <a:pt x="0" y="1278051"/>
                  <a:pt x="0" y="750831"/>
                </a:cubicBezTo>
                <a:cubicBezTo>
                  <a:pt x="0" y="444302"/>
                  <a:pt x="144474" y="171517"/>
                  <a:pt x="371490" y="0"/>
                </a:cubicBezTo>
                <a:close/>
              </a:path>
            </a:pathLst>
          </a:cu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5" name="Oval 134"/>
          <p:cNvSpPr>
            <a:spLocks noChangeAspect="1"/>
          </p:cNvSpPr>
          <p:nvPr/>
        </p:nvSpPr>
        <p:spPr>
          <a:xfrm>
            <a:off x="7494454" y="1095309"/>
            <a:ext cx="1697544" cy="1909234"/>
          </a:xfrm>
          <a:custGeom>
            <a:avLst/>
            <a:gdLst/>
            <a:ahLst/>
            <a:cxnLst/>
            <a:rect l="l" t="t" r="r" b="b"/>
            <a:pathLst>
              <a:path w="1697544" h="1909234">
                <a:moveTo>
                  <a:pt x="954617" y="0"/>
                </a:moveTo>
                <a:cubicBezTo>
                  <a:pt x="1256666" y="0"/>
                  <a:pt x="1525952" y="140283"/>
                  <a:pt x="1697544" y="361910"/>
                </a:cubicBezTo>
                <a:lnTo>
                  <a:pt x="1697544" y="1547324"/>
                </a:lnTo>
                <a:cubicBezTo>
                  <a:pt x="1525952" y="1768951"/>
                  <a:pt x="1256666" y="1909234"/>
                  <a:pt x="954617" y="1909234"/>
                </a:cubicBezTo>
                <a:cubicBezTo>
                  <a:pt x="427397" y="1909234"/>
                  <a:pt x="0" y="1481837"/>
                  <a:pt x="0" y="954617"/>
                </a:cubicBezTo>
                <a:cubicBezTo>
                  <a:pt x="0" y="427397"/>
                  <a:pt x="427397" y="0"/>
                  <a:pt x="954617" y="0"/>
                </a:cubicBezTo>
                <a:close/>
              </a:path>
            </a:pathLst>
          </a:cu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6" name="Oval 135"/>
          <p:cNvSpPr>
            <a:spLocks noChangeAspect="1"/>
          </p:cNvSpPr>
          <p:nvPr/>
        </p:nvSpPr>
        <p:spPr>
          <a:xfrm>
            <a:off x="8056674" y="5140346"/>
            <a:ext cx="1137194" cy="1759729"/>
          </a:xfrm>
          <a:custGeom>
            <a:avLst/>
            <a:gdLst/>
            <a:ahLst/>
            <a:cxnLst/>
            <a:rect l="l" t="t" r="r" b="b"/>
            <a:pathLst>
              <a:path w="1137194" h="1759729">
                <a:moveTo>
                  <a:pt x="954617" y="0"/>
                </a:moveTo>
                <a:cubicBezTo>
                  <a:pt x="1017088" y="0"/>
                  <a:pt x="1078157" y="6001"/>
                  <a:pt x="1137194" y="17897"/>
                </a:cubicBezTo>
                <a:lnTo>
                  <a:pt x="1137194" y="1759729"/>
                </a:lnTo>
                <a:lnTo>
                  <a:pt x="443151" y="1759729"/>
                </a:lnTo>
                <a:cubicBezTo>
                  <a:pt x="176544" y="1591075"/>
                  <a:pt x="0" y="1293463"/>
                  <a:pt x="0" y="954617"/>
                </a:cubicBezTo>
                <a:cubicBezTo>
                  <a:pt x="0" y="427397"/>
                  <a:pt x="427397" y="0"/>
                  <a:pt x="954617"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7" name="Oval 136"/>
          <p:cNvSpPr>
            <a:spLocks noChangeAspect="1"/>
          </p:cNvSpPr>
          <p:nvPr/>
        </p:nvSpPr>
        <p:spPr>
          <a:xfrm>
            <a:off x="6661711" y="4362912"/>
            <a:ext cx="1909233" cy="1909233"/>
          </a:xfrm>
          <a:prstGeom prst="ellipse">
            <a:avLst/>
          </a:prstGeom>
          <a:solidFill>
            <a:schemeClr val="tx2">
              <a:lumMod val="75000"/>
              <a:alpha val="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8" name="Oval 137"/>
          <p:cNvSpPr>
            <a:spLocks noChangeAspect="1"/>
          </p:cNvSpPr>
          <p:nvPr/>
        </p:nvSpPr>
        <p:spPr>
          <a:xfrm>
            <a:off x="-69625" y="4948766"/>
            <a:ext cx="1353860" cy="1909234"/>
          </a:xfrm>
          <a:custGeom>
            <a:avLst/>
            <a:gdLst/>
            <a:ahLst/>
            <a:cxnLst/>
            <a:rect l="l" t="t" r="r" b="b"/>
            <a:pathLst>
              <a:path w="1353860" h="1909234">
                <a:moveTo>
                  <a:pt x="399243" y="0"/>
                </a:moveTo>
                <a:cubicBezTo>
                  <a:pt x="926463" y="0"/>
                  <a:pt x="1353860" y="427397"/>
                  <a:pt x="1353860" y="954617"/>
                </a:cubicBezTo>
                <a:cubicBezTo>
                  <a:pt x="1353860" y="1481837"/>
                  <a:pt x="926463" y="1909234"/>
                  <a:pt x="399243" y="1909234"/>
                </a:cubicBezTo>
                <a:cubicBezTo>
                  <a:pt x="256544" y="1909234"/>
                  <a:pt x="121158" y="1877924"/>
                  <a:pt x="0" y="1820890"/>
                </a:cubicBezTo>
                <a:lnTo>
                  <a:pt x="0" y="88345"/>
                </a:lnTo>
                <a:cubicBezTo>
                  <a:pt x="121158" y="31311"/>
                  <a:pt x="256544" y="0"/>
                  <a:pt x="399243"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9" name="Oval 138"/>
          <p:cNvSpPr>
            <a:spLocks noChangeAspect="1"/>
          </p:cNvSpPr>
          <p:nvPr/>
        </p:nvSpPr>
        <p:spPr>
          <a:xfrm>
            <a:off x="708471" y="4790336"/>
            <a:ext cx="1909233" cy="1909233"/>
          </a:xfrm>
          <a:prstGeom prst="ellipse">
            <a:avLst/>
          </a:pr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40" name="Oval 139"/>
          <p:cNvSpPr>
            <a:spLocks noChangeAspect="1"/>
          </p:cNvSpPr>
          <p:nvPr/>
        </p:nvSpPr>
        <p:spPr>
          <a:xfrm>
            <a:off x="6117503" y="783988"/>
            <a:ext cx="1909233" cy="1909233"/>
          </a:xfrm>
          <a:prstGeom prst="ellipse">
            <a:avLst/>
          </a:pr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41" name="Oval 140"/>
          <p:cNvSpPr>
            <a:spLocks noChangeAspect="1"/>
          </p:cNvSpPr>
          <p:nvPr/>
        </p:nvSpPr>
        <p:spPr>
          <a:xfrm>
            <a:off x="6459053" y="5140346"/>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18" name="Oval 117"/>
          <p:cNvSpPr>
            <a:spLocks noChangeAspect="1"/>
          </p:cNvSpPr>
          <p:nvPr/>
        </p:nvSpPr>
        <p:spPr>
          <a:xfrm>
            <a:off x="8398204" y="597861"/>
            <a:ext cx="793794" cy="1252918"/>
          </a:xfrm>
          <a:custGeom>
            <a:avLst/>
            <a:gdLst/>
            <a:ahLst/>
            <a:cxnLst/>
            <a:rect l="l" t="t" r="r" b="b"/>
            <a:pathLst>
              <a:path w="793794" h="1252918">
                <a:moveTo>
                  <a:pt x="626459" y="0"/>
                </a:moveTo>
                <a:cubicBezTo>
                  <a:pt x="684682" y="0"/>
                  <a:pt x="741049" y="7943"/>
                  <a:pt x="793794" y="25480"/>
                </a:cubicBezTo>
                <a:lnTo>
                  <a:pt x="793794" y="1227438"/>
                </a:lnTo>
                <a:cubicBezTo>
                  <a:pt x="741049" y="1244975"/>
                  <a:pt x="684682" y="1252918"/>
                  <a:pt x="626459" y="1252918"/>
                </a:cubicBezTo>
                <a:cubicBezTo>
                  <a:pt x="280475" y="1252918"/>
                  <a:pt x="0" y="972443"/>
                  <a:pt x="0" y="626459"/>
                </a:cubicBezTo>
                <a:cubicBezTo>
                  <a:pt x="0" y="280475"/>
                  <a:pt x="280475" y="0"/>
                  <a:pt x="626459" y="0"/>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9" name="Oval 118"/>
          <p:cNvSpPr>
            <a:spLocks noChangeAspect="1"/>
          </p:cNvSpPr>
          <p:nvPr/>
        </p:nvSpPr>
        <p:spPr>
          <a:xfrm>
            <a:off x="6350100" y="206512"/>
            <a:ext cx="1041276" cy="1041276"/>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0" name="Oval 119"/>
          <p:cNvSpPr>
            <a:spLocks noChangeAspect="1"/>
          </p:cNvSpPr>
          <p:nvPr/>
        </p:nvSpPr>
        <p:spPr>
          <a:xfrm>
            <a:off x="6872127" y="1450645"/>
            <a:ext cx="1218253" cy="1218253"/>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1" name="Oval 120"/>
          <p:cNvSpPr>
            <a:spLocks noChangeAspect="1"/>
          </p:cNvSpPr>
          <p:nvPr/>
        </p:nvSpPr>
        <p:spPr>
          <a:xfrm>
            <a:off x="7219068" y="2049927"/>
            <a:ext cx="1041276" cy="1041276"/>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2" name="Oval 121"/>
          <p:cNvSpPr>
            <a:spLocks noChangeAspect="1"/>
          </p:cNvSpPr>
          <p:nvPr/>
        </p:nvSpPr>
        <p:spPr>
          <a:xfrm>
            <a:off x="7749416" y="2661634"/>
            <a:ext cx="721308" cy="721308"/>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3" name="Oval 122"/>
          <p:cNvSpPr>
            <a:spLocks noChangeAspect="1"/>
          </p:cNvSpPr>
          <p:nvPr/>
        </p:nvSpPr>
        <p:spPr>
          <a:xfrm>
            <a:off x="685054" y="-100976"/>
            <a:ext cx="1193676" cy="697815"/>
          </a:xfrm>
          <a:custGeom>
            <a:avLst/>
            <a:gdLst/>
            <a:ahLst/>
            <a:cxnLst/>
            <a:rect l="l" t="t" r="r" b="b"/>
            <a:pathLst>
              <a:path w="1193676" h="697815">
                <a:moveTo>
                  <a:pt x="10179" y="0"/>
                </a:moveTo>
                <a:lnTo>
                  <a:pt x="1183497" y="0"/>
                </a:lnTo>
                <a:cubicBezTo>
                  <a:pt x="1190746" y="32633"/>
                  <a:pt x="1193676" y="66463"/>
                  <a:pt x="1193676" y="100977"/>
                </a:cubicBezTo>
                <a:cubicBezTo>
                  <a:pt x="1193676" y="430602"/>
                  <a:pt x="926463" y="697815"/>
                  <a:pt x="596838" y="697815"/>
                </a:cubicBezTo>
                <a:cubicBezTo>
                  <a:pt x="267213" y="697815"/>
                  <a:pt x="0" y="430602"/>
                  <a:pt x="0" y="100977"/>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4" name="Oval 123"/>
          <p:cNvSpPr>
            <a:spLocks noChangeAspect="1"/>
          </p:cNvSpPr>
          <p:nvPr/>
        </p:nvSpPr>
        <p:spPr>
          <a:xfrm>
            <a:off x="1502638" y="-100976"/>
            <a:ext cx="1029028" cy="459889"/>
          </a:xfrm>
          <a:custGeom>
            <a:avLst/>
            <a:gdLst/>
            <a:ahLst/>
            <a:cxnLst/>
            <a:rect l="l" t="t" r="r" b="b"/>
            <a:pathLst>
              <a:path w="1029028" h="459889">
                <a:moveTo>
                  <a:pt x="0" y="0"/>
                </a:moveTo>
                <a:lnTo>
                  <a:pt x="1029028" y="0"/>
                </a:lnTo>
                <a:cubicBezTo>
                  <a:pt x="1001386" y="259074"/>
                  <a:pt x="781401" y="459889"/>
                  <a:pt x="514514" y="459889"/>
                </a:cubicBezTo>
                <a:cubicBezTo>
                  <a:pt x="247627" y="459889"/>
                  <a:pt x="27642" y="259074"/>
                  <a:pt x="0" y="0"/>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5" name="Oval 124"/>
          <p:cNvSpPr>
            <a:spLocks noChangeAspect="1"/>
          </p:cNvSpPr>
          <p:nvPr/>
        </p:nvSpPr>
        <p:spPr>
          <a:xfrm>
            <a:off x="-69624" y="-100976"/>
            <a:ext cx="590263" cy="612289"/>
          </a:xfrm>
          <a:custGeom>
            <a:avLst/>
            <a:gdLst/>
            <a:ahLst/>
            <a:cxnLst/>
            <a:rect l="l" t="t" r="r" b="b"/>
            <a:pathLst>
              <a:path w="590263" h="612289">
                <a:moveTo>
                  <a:pt x="0" y="0"/>
                </a:moveTo>
                <a:lnTo>
                  <a:pt x="581024" y="0"/>
                </a:lnTo>
                <a:cubicBezTo>
                  <a:pt x="587493" y="29611"/>
                  <a:pt x="590263" y="60308"/>
                  <a:pt x="590263" y="91651"/>
                </a:cubicBezTo>
                <a:cubicBezTo>
                  <a:pt x="590263" y="379191"/>
                  <a:pt x="357165" y="612289"/>
                  <a:pt x="69625" y="612289"/>
                </a:cubicBezTo>
                <a:lnTo>
                  <a:pt x="0" y="605270"/>
                </a:ln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6" name="Oval 125"/>
          <p:cNvSpPr>
            <a:spLocks noChangeAspect="1"/>
          </p:cNvSpPr>
          <p:nvPr/>
        </p:nvSpPr>
        <p:spPr>
          <a:xfrm>
            <a:off x="277432" y="4321783"/>
            <a:ext cx="1396887" cy="1396887"/>
          </a:xfrm>
          <a:prstGeom prst="ellipse">
            <a:avLst/>
          </a:pr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7" name="Oval 126"/>
          <p:cNvSpPr>
            <a:spLocks noChangeAspect="1"/>
          </p:cNvSpPr>
          <p:nvPr/>
        </p:nvSpPr>
        <p:spPr>
          <a:xfrm>
            <a:off x="5792131" y="6489965"/>
            <a:ext cx="1115939" cy="443769"/>
          </a:xfrm>
          <a:custGeom>
            <a:avLst/>
            <a:gdLst/>
            <a:ahLst/>
            <a:cxnLst/>
            <a:rect l="l" t="t" r="r" b="b"/>
            <a:pathLst>
              <a:path w="1115939" h="443769">
                <a:moveTo>
                  <a:pt x="557969" y="0"/>
                </a:moveTo>
                <a:cubicBezTo>
                  <a:pt x="830120" y="0"/>
                  <a:pt x="1058049" y="189335"/>
                  <a:pt x="1115939" y="443769"/>
                </a:cubicBezTo>
                <a:lnTo>
                  <a:pt x="0" y="443769"/>
                </a:lnTo>
                <a:cubicBezTo>
                  <a:pt x="57889" y="189335"/>
                  <a:pt x="285818" y="0"/>
                  <a:pt x="557969"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8" name="Oval 127"/>
          <p:cNvSpPr>
            <a:spLocks noChangeAspect="1"/>
          </p:cNvSpPr>
          <p:nvPr/>
        </p:nvSpPr>
        <p:spPr>
          <a:xfrm>
            <a:off x="6127999" y="6408840"/>
            <a:ext cx="1237019" cy="524894"/>
          </a:xfrm>
          <a:custGeom>
            <a:avLst/>
            <a:gdLst/>
            <a:ahLst/>
            <a:cxnLst/>
            <a:rect l="l" t="t" r="r" b="b"/>
            <a:pathLst>
              <a:path w="1237019" h="524894">
                <a:moveTo>
                  <a:pt x="618509" y="0"/>
                </a:moveTo>
                <a:cubicBezTo>
                  <a:pt x="930325" y="0"/>
                  <a:pt x="1189147" y="226891"/>
                  <a:pt x="1237019" y="524894"/>
                </a:cubicBezTo>
                <a:lnTo>
                  <a:pt x="0" y="524894"/>
                </a:lnTo>
                <a:cubicBezTo>
                  <a:pt x="47872" y="226891"/>
                  <a:pt x="306694" y="0"/>
                  <a:pt x="618509"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9" name="Oval 128"/>
          <p:cNvSpPr>
            <a:spLocks noChangeAspect="1"/>
          </p:cNvSpPr>
          <p:nvPr/>
        </p:nvSpPr>
        <p:spPr>
          <a:xfrm>
            <a:off x="7577655" y="6408841"/>
            <a:ext cx="1211408" cy="524893"/>
          </a:xfrm>
          <a:custGeom>
            <a:avLst/>
            <a:gdLst/>
            <a:ahLst/>
            <a:cxnLst/>
            <a:rect l="l" t="t" r="r" b="b"/>
            <a:pathLst>
              <a:path w="1211408" h="524893">
                <a:moveTo>
                  <a:pt x="605704" y="0"/>
                </a:moveTo>
                <a:cubicBezTo>
                  <a:pt x="914574" y="0"/>
                  <a:pt x="1170243" y="227782"/>
                  <a:pt x="1211408" y="524893"/>
                </a:cubicBezTo>
                <a:lnTo>
                  <a:pt x="0" y="524893"/>
                </a:lnTo>
                <a:cubicBezTo>
                  <a:pt x="41165" y="227782"/>
                  <a:pt x="296834" y="0"/>
                  <a:pt x="605704"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97" name="Oval 96"/>
          <p:cNvSpPr>
            <a:spLocks noChangeAspect="1"/>
          </p:cNvSpPr>
          <p:nvPr/>
        </p:nvSpPr>
        <p:spPr>
          <a:xfrm>
            <a:off x="11073" y="4941986"/>
            <a:ext cx="611230" cy="611230"/>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98" name="Oval 97"/>
          <p:cNvSpPr>
            <a:spLocks noChangeAspect="1"/>
          </p:cNvSpPr>
          <p:nvPr/>
        </p:nvSpPr>
        <p:spPr>
          <a:xfrm>
            <a:off x="-69625" y="6172569"/>
            <a:ext cx="778097" cy="750322"/>
          </a:xfrm>
          <a:custGeom>
            <a:avLst/>
            <a:gdLst/>
            <a:ahLst/>
            <a:cxnLst/>
            <a:rect l="l" t="t" r="r" b="b"/>
            <a:pathLst>
              <a:path w="778097" h="750322">
                <a:moveTo>
                  <a:pt x="261411" y="0"/>
                </a:moveTo>
                <a:cubicBezTo>
                  <a:pt x="546769" y="0"/>
                  <a:pt x="778097" y="231328"/>
                  <a:pt x="778097" y="516686"/>
                </a:cubicBezTo>
                <a:cubicBezTo>
                  <a:pt x="778097" y="601179"/>
                  <a:pt x="757816" y="680934"/>
                  <a:pt x="719843" y="750322"/>
                </a:cubicBezTo>
                <a:lnTo>
                  <a:pt x="0" y="750322"/>
                </a:lnTo>
                <a:lnTo>
                  <a:pt x="0" y="73330"/>
                </a:lnTo>
                <a:cubicBezTo>
                  <a:pt x="75863" y="26083"/>
                  <a:pt x="165591" y="0"/>
                  <a:pt x="261411"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99" name="Oval 98"/>
          <p:cNvSpPr>
            <a:spLocks noChangeAspect="1"/>
          </p:cNvSpPr>
          <p:nvPr/>
        </p:nvSpPr>
        <p:spPr>
          <a:xfrm>
            <a:off x="-69625" y="5158575"/>
            <a:ext cx="563524" cy="897560"/>
          </a:xfrm>
          <a:custGeom>
            <a:avLst/>
            <a:gdLst/>
            <a:ahLst/>
            <a:cxnLst/>
            <a:rect l="l" t="t" r="r" b="b"/>
            <a:pathLst>
              <a:path w="563524" h="897560">
                <a:moveTo>
                  <a:pt x="114744" y="0"/>
                </a:moveTo>
                <a:cubicBezTo>
                  <a:pt x="362598" y="0"/>
                  <a:pt x="563524" y="200926"/>
                  <a:pt x="563524" y="448780"/>
                </a:cubicBezTo>
                <a:cubicBezTo>
                  <a:pt x="563524" y="696634"/>
                  <a:pt x="362598" y="897560"/>
                  <a:pt x="114744" y="897560"/>
                </a:cubicBezTo>
                <a:cubicBezTo>
                  <a:pt x="74918" y="897560"/>
                  <a:pt x="36304" y="892373"/>
                  <a:pt x="0" y="880900"/>
                </a:cubicBezTo>
                <a:lnTo>
                  <a:pt x="0" y="16661"/>
                </a:lnTo>
                <a:cubicBezTo>
                  <a:pt x="36304" y="5188"/>
                  <a:pt x="74918" y="0"/>
                  <a:pt x="114744"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0" name="Oval 99"/>
          <p:cNvSpPr>
            <a:spLocks noChangeAspect="1"/>
          </p:cNvSpPr>
          <p:nvPr/>
        </p:nvSpPr>
        <p:spPr>
          <a:xfrm>
            <a:off x="-25758" y="482386"/>
            <a:ext cx="598416" cy="905704"/>
          </a:xfrm>
          <a:custGeom>
            <a:avLst/>
            <a:gdLst/>
            <a:ahLst/>
            <a:cxnLst/>
            <a:rect l="l" t="t" r="r" b="b"/>
            <a:pathLst>
              <a:path w="598416" h="905704">
                <a:moveTo>
                  <a:pt x="145564" y="0"/>
                </a:moveTo>
                <a:cubicBezTo>
                  <a:pt x="395667" y="0"/>
                  <a:pt x="598416" y="202749"/>
                  <a:pt x="598416" y="452852"/>
                </a:cubicBezTo>
                <a:cubicBezTo>
                  <a:pt x="598416" y="702955"/>
                  <a:pt x="395667" y="905704"/>
                  <a:pt x="145564" y="905704"/>
                </a:cubicBezTo>
                <a:cubicBezTo>
                  <a:pt x="94398" y="905704"/>
                  <a:pt x="45214" y="897218"/>
                  <a:pt x="0" y="879648"/>
                </a:cubicBezTo>
                <a:lnTo>
                  <a:pt x="0" y="26056"/>
                </a:lnTo>
                <a:cubicBezTo>
                  <a:pt x="45214" y="8486"/>
                  <a:pt x="94398" y="0"/>
                  <a:pt x="145564" y="0"/>
                </a:cubicBezTo>
                <a:close/>
              </a:path>
            </a:pathLst>
          </a:cu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1" name="Oval 100"/>
          <p:cNvSpPr>
            <a:spLocks noChangeAspect="1"/>
          </p:cNvSpPr>
          <p:nvPr/>
        </p:nvSpPr>
        <p:spPr>
          <a:xfrm>
            <a:off x="474208" y="836793"/>
            <a:ext cx="910817" cy="910817"/>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2" name="Oval 101"/>
          <p:cNvSpPr>
            <a:spLocks noChangeAspect="1"/>
          </p:cNvSpPr>
          <p:nvPr/>
        </p:nvSpPr>
        <p:spPr>
          <a:xfrm>
            <a:off x="319223" y="1452260"/>
            <a:ext cx="772993" cy="772993"/>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3" name="Oval 102"/>
          <p:cNvSpPr>
            <a:spLocks noChangeAspect="1"/>
          </p:cNvSpPr>
          <p:nvPr/>
        </p:nvSpPr>
        <p:spPr>
          <a:xfrm>
            <a:off x="371257" y="1886983"/>
            <a:ext cx="610366" cy="610366"/>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4" name="Oval 103"/>
          <p:cNvSpPr>
            <a:spLocks noChangeAspect="1"/>
          </p:cNvSpPr>
          <p:nvPr/>
        </p:nvSpPr>
        <p:spPr>
          <a:xfrm>
            <a:off x="154676" y="1919682"/>
            <a:ext cx="521764" cy="521764"/>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5" name="Oval 104"/>
          <p:cNvSpPr>
            <a:spLocks noChangeAspect="1"/>
          </p:cNvSpPr>
          <p:nvPr/>
        </p:nvSpPr>
        <p:spPr>
          <a:xfrm>
            <a:off x="7302517" y="-61709"/>
            <a:ext cx="910818" cy="750833"/>
          </a:xfrm>
          <a:custGeom>
            <a:avLst/>
            <a:gdLst/>
            <a:ahLst/>
            <a:cxnLst/>
            <a:rect l="l" t="t" r="r" b="b"/>
            <a:pathLst>
              <a:path w="910818" h="750833">
                <a:moveTo>
                  <a:pt x="111441" y="0"/>
                </a:moveTo>
                <a:lnTo>
                  <a:pt x="799378" y="0"/>
                </a:lnTo>
                <a:cubicBezTo>
                  <a:pt x="869408" y="78400"/>
                  <a:pt x="910818" y="182076"/>
                  <a:pt x="910818" y="295424"/>
                </a:cubicBezTo>
                <a:cubicBezTo>
                  <a:pt x="910818" y="546939"/>
                  <a:pt x="706924" y="750833"/>
                  <a:pt x="455409" y="750833"/>
                </a:cubicBezTo>
                <a:cubicBezTo>
                  <a:pt x="203894" y="750833"/>
                  <a:pt x="0" y="546939"/>
                  <a:pt x="0" y="295424"/>
                </a:cubicBezTo>
                <a:cubicBezTo>
                  <a:pt x="0" y="182076"/>
                  <a:pt x="41410" y="78400"/>
                  <a:pt x="111441"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6" name="Oval 105"/>
          <p:cNvSpPr>
            <a:spLocks noChangeAspect="1"/>
          </p:cNvSpPr>
          <p:nvPr/>
        </p:nvSpPr>
        <p:spPr>
          <a:xfrm>
            <a:off x="8718124" y="-61709"/>
            <a:ext cx="473874" cy="613011"/>
          </a:xfrm>
          <a:custGeom>
            <a:avLst/>
            <a:gdLst/>
            <a:ahLst/>
            <a:cxnLst/>
            <a:rect l="l" t="t" r="r" b="b"/>
            <a:pathLst>
              <a:path w="473874" h="613011">
                <a:moveTo>
                  <a:pt x="29684" y="0"/>
                </a:moveTo>
                <a:lnTo>
                  <a:pt x="473874" y="0"/>
                </a:lnTo>
                <a:lnTo>
                  <a:pt x="473874" y="611150"/>
                </a:lnTo>
                <a:cubicBezTo>
                  <a:pt x="467789" y="612887"/>
                  <a:pt x="461614" y="613011"/>
                  <a:pt x="455409" y="613011"/>
                </a:cubicBezTo>
                <a:cubicBezTo>
                  <a:pt x="203894" y="613011"/>
                  <a:pt x="0" y="409117"/>
                  <a:pt x="0" y="157602"/>
                </a:cubicBezTo>
                <a:cubicBezTo>
                  <a:pt x="0" y="101995"/>
                  <a:pt x="9966" y="48716"/>
                  <a:pt x="29684"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7" name="Oval 106"/>
          <p:cNvSpPr>
            <a:spLocks noChangeAspect="1"/>
          </p:cNvSpPr>
          <p:nvPr/>
        </p:nvSpPr>
        <p:spPr>
          <a:xfrm>
            <a:off x="7748238" y="282933"/>
            <a:ext cx="1128521" cy="1128521"/>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8" name="Oval 107"/>
          <p:cNvSpPr>
            <a:spLocks noChangeAspect="1"/>
          </p:cNvSpPr>
          <p:nvPr/>
        </p:nvSpPr>
        <p:spPr>
          <a:xfrm>
            <a:off x="8914718" y="749603"/>
            <a:ext cx="277280" cy="907992"/>
          </a:xfrm>
          <a:custGeom>
            <a:avLst/>
            <a:gdLst/>
            <a:ahLst/>
            <a:cxnLst/>
            <a:rect l="l" t="t" r="r" b="b"/>
            <a:pathLst>
              <a:path w="277280" h="907992">
                <a:moveTo>
                  <a:pt x="277280" y="0"/>
                </a:moveTo>
                <a:lnTo>
                  <a:pt x="277280" y="907992"/>
                </a:lnTo>
                <a:cubicBezTo>
                  <a:pt x="112021" y="824131"/>
                  <a:pt x="0" y="652146"/>
                  <a:pt x="0" y="453996"/>
                </a:cubicBezTo>
                <a:cubicBezTo>
                  <a:pt x="0" y="255847"/>
                  <a:pt x="112021" y="83861"/>
                  <a:pt x="277280"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9" name="Oval 108"/>
          <p:cNvSpPr>
            <a:spLocks noChangeAspect="1"/>
          </p:cNvSpPr>
          <p:nvPr/>
        </p:nvSpPr>
        <p:spPr>
          <a:xfrm>
            <a:off x="7590871" y="728498"/>
            <a:ext cx="969734" cy="969734"/>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0" name="Oval 109"/>
          <p:cNvSpPr>
            <a:spLocks noChangeAspect="1"/>
          </p:cNvSpPr>
          <p:nvPr/>
        </p:nvSpPr>
        <p:spPr>
          <a:xfrm>
            <a:off x="7470041" y="1326476"/>
            <a:ext cx="608190" cy="608190"/>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1" name="Oval 110"/>
          <p:cNvSpPr>
            <a:spLocks noChangeAspect="1"/>
          </p:cNvSpPr>
          <p:nvPr/>
        </p:nvSpPr>
        <p:spPr>
          <a:xfrm>
            <a:off x="7629941" y="5611427"/>
            <a:ext cx="738345" cy="738345"/>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2" name="Oval 111"/>
          <p:cNvSpPr>
            <a:spLocks noChangeAspect="1"/>
          </p:cNvSpPr>
          <p:nvPr/>
        </p:nvSpPr>
        <p:spPr>
          <a:xfrm>
            <a:off x="6972882" y="5242254"/>
            <a:ext cx="738345" cy="738345"/>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3" name="Oval 112"/>
          <p:cNvSpPr>
            <a:spLocks noChangeAspect="1"/>
          </p:cNvSpPr>
          <p:nvPr/>
        </p:nvSpPr>
        <p:spPr>
          <a:xfrm>
            <a:off x="7494454" y="4928166"/>
            <a:ext cx="738345" cy="738345"/>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4" name="Oval 113"/>
          <p:cNvSpPr>
            <a:spLocks noChangeAspect="1"/>
          </p:cNvSpPr>
          <p:nvPr/>
        </p:nvSpPr>
        <p:spPr>
          <a:xfrm>
            <a:off x="8229034" y="5666511"/>
            <a:ext cx="605634" cy="605634"/>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5" name="Oval 114"/>
          <p:cNvSpPr>
            <a:spLocks noChangeAspect="1"/>
          </p:cNvSpPr>
          <p:nvPr/>
        </p:nvSpPr>
        <p:spPr>
          <a:xfrm>
            <a:off x="8078231" y="4097842"/>
            <a:ext cx="553549" cy="553549"/>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6" name="Oval 115"/>
          <p:cNvSpPr>
            <a:spLocks noChangeAspect="1"/>
          </p:cNvSpPr>
          <p:nvPr/>
        </p:nvSpPr>
        <p:spPr>
          <a:xfrm>
            <a:off x="8411816" y="5057878"/>
            <a:ext cx="553549" cy="553549"/>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7" name="Oval 116"/>
          <p:cNvSpPr>
            <a:spLocks noChangeAspect="1"/>
          </p:cNvSpPr>
          <p:nvPr/>
        </p:nvSpPr>
        <p:spPr>
          <a:xfrm>
            <a:off x="8688590" y="4790335"/>
            <a:ext cx="503408" cy="553550"/>
          </a:xfrm>
          <a:custGeom>
            <a:avLst/>
            <a:gdLst/>
            <a:ahLst/>
            <a:cxnLst/>
            <a:rect l="l" t="t" r="r" b="b"/>
            <a:pathLst>
              <a:path w="503408" h="553550">
                <a:moveTo>
                  <a:pt x="276775" y="0"/>
                </a:moveTo>
                <a:cubicBezTo>
                  <a:pt x="370698" y="0"/>
                  <a:pt x="453694" y="46784"/>
                  <a:pt x="503408" y="118545"/>
                </a:cubicBezTo>
                <a:lnTo>
                  <a:pt x="503408" y="435005"/>
                </a:lnTo>
                <a:cubicBezTo>
                  <a:pt x="453694" y="506767"/>
                  <a:pt x="370698" y="553550"/>
                  <a:pt x="276775" y="553550"/>
                </a:cubicBezTo>
                <a:cubicBezTo>
                  <a:pt x="123916" y="553550"/>
                  <a:pt x="0" y="429634"/>
                  <a:pt x="0" y="276775"/>
                </a:cubicBezTo>
                <a:cubicBezTo>
                  <a:pt x="0" y="123916"/>
                  <a:pt x="123916" y="0"/>
                  <a:pt x="276775"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1">
                    <a:tint val="75000"/>
                  </a:schemeClr>
                </a:solidFill>
              </a:defRPr>
            </a:lvl1pPr>
          </a:lstStyle>
          <a:p>
            <a:fld id="{524EB5C5-6F88-4AA3-98BC-E5760064FFA9}" type="datetimeFigureOut">
              <a:rPr lang="en-US" smtClean="0"/>
              <a:t>3/23/2012</a:t>
            </a:fld>
            <a:endParaRPr lang="en-US"/>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1">
                    <a:tint val="75000"/>
                  </a:schemeClr>
                </a:solidFill>
              </a:defRPr>
            </a:lvl1pPr>
          </a:lstStyle>
          <a:p>
            <a:fld id="{56A2B603-CD33-42B5-9F42-55A290F65073}" type="slidenum">
              <a:rPr lang="en-US" smtClean="0"/>
              <a:t>‹#›</a:t>
            </a:fld>
            <a:endParaRPr lang="en-US"/>
          </a:p>
        </p:txBody>
      </p:sp>
      <p:sp>
        <p:nvSpPr>
          <p:cNvPr id="55" name="Oval 54"/>
          <p:cNvSpPr>
            <a:spLocks noChangeAspect="1"/>
          </p:cNvSpPr>
          <p:nvPr/>
        </p:nvSpPr>
        <p:spPr>
          <a:xfrm>
            <a:off x="1583172" y="5454223"/>
            <a:ext cx="1909234" cy="1468668"/>
          </a:xfrm>
          <a:custGeom>
            <a:avLst/>
            <a:gdLst/>
            <a:ahLst/>
            <a:cxnLst/>
            <a:rect l="l" t="t" r="r" b="b"/>
            <a:pathLst>
              <a:path w="1909234" h="1468668">
                <a:moveTo>
                  <a:pt x="954617" y="0"/>
                </a:moveTo>
                <a:cubicBezTo>
                  <a:pt x="1481837" y="0"/>
                  <a:pt x="1909234" y="427397"/>
                  <a:pt x="1909234" y="954617"/>
                </a:cubicBezTo>
                <a:cubicBezTo>
                  <a:pt x="1909234" y="1144075"/>
                  <a:pt x="1854043" y="1320642"/>
                  <a:pt x="1758159" y="1468668"/>
                </a:cubicBezTo>
                <a:lnTo>
                  <a:pt x="151075" y="1468668"/>
                </a:lnTo>
                <a:cubicBezTo>
                  <a:pt x="55192" y="1320642"/>
                  <a:pt x="0" y="1144075"/>
                  <a:pt x="0" y="954617"/>
                </a:cubicBezTo>
                <a:cubicBezTo>
                  <a:pt x="0" y="427397"/>
                  <a:pt x="427397" y="0"/>
                  <a:pt x="954617"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57" name="Oval 56"/>
          <p:cNvSpPr>
            <a:spLocks noChangeAspect="1"/>
          </p:cNvSpPr>
          <p:nvPr/>
        </p:nvSpPr>
        <p:spPr>
          <a:xfrm>
            <a:off x="8570944" y="3382942"/>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58" name="Oval 57"/>
          <p:cNvSpPr>
            <a:spLocks noChangeAspect="1"/>
          </p:cNvSpPr>
          <p:nvPr/>
        </p:nvSpPr>
        <p:spPr>
          <a:xfrm>
            <a:off x="8398204" y="3536097"/>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59" name="Oval 58"/>
          <p:cNvSpPr>
            <a:spLocks noChangeAspect="1"/>
          </p:cNvSpPr>
          <p:nvPr/>
        </p:nvSpPr>
        <p:spPr>
          <a:xfrm>
            <a:off x="8608408" y="3688497"/>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60" name="Oval 59"/>
          <p:cNvSpPr>
            <a:spLocks noChangeAspect="1"/>
          </p:cNvSpPr>
          <p:nvPr/>
        </p:nvSpPr>
        <p:spPr>
          <a:xfrm>
            <a:off x="154676" y="2698928"/>
            <a:ext cx="467627" cy="467627"/>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61" name="Oval 60"/>
          <p:cNvSpPr>
            <a:spLocks noChangeAspect="1"/>
          </p:cNvSpPr>
          <p:nvPr/>
        </p:nvSpPr>
        <p:spPr>
          <a:xfrm>
            <a:off x="474208" y="3166555"/>
            <a:ext cx="458770" cy="458770"/>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62" name="Oval 61"/>
          <p:cNvSpPr>
            <a:spLocks noChangeAspect="1"/>
          </p:cNvSpPr>
          <p:nvPr/>
        </p:nvSpPr>
        <p:spPr>
          <a:xfrm>
            <a:off x="270258" y="3382942"/>
            <a:ext cx="352045" cy="352045"/>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63" name="Oval 62"/>
          <p:cNvSpPr>
            <a:spLocks noChangeAspect="1"/>
          </p:cNvSpPr>
          <p:nvPr/>
        </p:nvSpPr>
        <p:spPr>
          <a:xfrm>
            <a:off x="-86601" y="2581479"/>
            <a:ext cx="1360441" cy="1909234"/>
          </a:xfrm>
          <a:custGeom>
            <a:avLst/>
            <a:gdLst/>
            <a:ahLst/>
            <a:cxnLst/>
            <a:rect l="l" t="t" r="r" b="b"/>
            <a:pathLst>
              <a:path w="1360441" h="1909234">
                <a:moveTo>
                  <a:pt x="405824" y="0"/>
                </a:moveTo>
                <a:cubicBezTo>
                  <a:pt x="933044" y="0"/>
                  <a:pt x="1360441" y="427397"/>
                  <a:pt x="1360441" y="954617"/>
                </a:cubicBezTo>
                <a:cubicBezTo>
                  <a:pt x="1360441" y="1481837"/>
                  <a:pt x="933044" y="1909234"/>
                  <a:pt x="405824" y="1909234"/>
                </a:cubicBezTo>
                <a:cubicBezTo>
                  <a:pt x="260527" y="1909234"/>
                  <a:pt x="122812" y="1876773"/>
                  <a:pt x="0" y="1817719"/>
                </a:cubicBezTo>
                <a:lnTo>
                  <a:pt x="0" y="91515"/>
                </a:lnTo>
                <a:cubicBezTo>
                  <a:pt x="122812" y="32461"/>
                  <a:pt x="260527" y="0"/>
                  <a:pt x="405824"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64" name="Oval 63"/>
          <p:cNvSpPr>
            <a:spLocks noChangeAspect="1"/>
          </p:cNvSpPr>
          <p:nvPr/>
        </p:nvSpPr>
        <p:spPr>
          <a:xfrm>
            <a:off x="6173123" y="2395416"/>
            <a:ext cx="1218253" cy="1218253"/>
          </a:xfrm>
          <a:prstGeom prst="ellipse">
            <a:avLst/>
          </a:prstGeom>
          <a:solidFill>
            <a:schemeClr val="tx2">
              <a:lumMod val="75000"/>
              <a:alpha val="10000"/>
            </a:schemeClr>
          </a:solidFill>
          <a:ln w="177800" cap="rnd" cmpd="sng" algn="ctr">
            <a:solidFill>
              <a:schemeClr val="tx2">
                <a:lumMod val="60000"/>
                <a:lumOff val="40000"/>
                <a:alpha val="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iming>
    <p:tnLst>
      <p:par>
        <p:cTn id="1" dur="indefinite" restart="never" nodeType="tmRoot"/>
      </p:par>
    </p:tnLst>
  </p:timing>
  <p:txStyles>
    <p:titleStyle>
      <a:lvl1pPr algn="l" defTabSz="457200" rtl="0" eaLnBrk="1" latinLnBrk="0" hangingPunct="1">
        <a:spcBef>
          <a:spcPct val="0"/>
        </a:spcBef>
        <a:buNone/>
        <a:defRPr sz="3200" kern="1200">
          <a:solidFill>
            <a:schemeClr val="tx1"/>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286000"/>
            <a:ext cx="7193380" cy="2003425"/>
          </a:xfrm>
        </p:spPr>
        <p:txBody>
          <a:bodyPr/>
          <a:lstStyle/>
          <a:p>
            <a:r>
              <a:rPr lang="en-US" dirty="0" smtClean="0"/>
              <a:t>Threat Down: </a:t>
            </a:r>
            <a:r>
              <a:rPr lang="en-US" dirty="0"/>
              <a:t>“The Rise of China—Love the Panda or Fear the Dragon?”</a:t>
            </a:r>
            <a:endParaRPr lang="en-US" dirty="0"/>
          </a:p>
        </p:txBody>
      </p:sp>
      <p:sp>
        <p:nvSpPr>
          <p:cNvPr id="3" name="Subtitle 2"/>
          <p:cNvSpPr>
            <a:spLocks noGrp="1"/>
          </p:cNvSpPr>
          <p:nvPr>
            <p:ph type="subTitle" idx="1"/>
          </p:nvPr>
        </p:nvSpPr>
        <p:spPr/>
        <p:txBody>
          <a:bodyPr/>
          <a:lstStyle/>
          <a:p>
            <a:r>
              <a:rPr lang="en-US" dirty="0" smtClean="0"/>
              <a:t>INTL 4430</a:t>
            </a:r>
          </a:p>
          <a:p>
            <a:r>
              <a:rPr lang="en-US" dirty="0" smtClean="0"/>
              <a:t>3/23/2012</a:t>
            </a:r>
            <a:endParaRPr lang="en-US" dirty="0"/>
          </a:p>
        </p:txBody>
      </p:sp>
    </p:spTree>
    <p:extLst>
      <p:ext uri="{BB962C8B-B14F-4D97-AF65-F5344CB8AC3E}">
        <p14:creationId xmlns:p14="http://schemas.microsoft.com/office/powerpoint/2010/main" val="28091440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Pre-Assessment</a:t>
            </a:r>
            <a:endParaRPr lang="en-US" dirty="0"/>
          </a:p>
        </p:txBody>
      </p:sp>
      <p:sp>
        <p:nvSpPr>
          <p:cNvPr id="3" name="Content Placeholder 2"/>
          <p:cNvSpPr>
            <a:spLocks noGrp="1"/>
          </p:cNvSpPr>
          <p:nvPr>
            <p:ph idx="1"/>
          </p:nvPr>
        </p:nvSpPr>
        <p:spPr>
          <a:xfrm>
            <a:off x="762000" y="1524000"/>
            <a:ext cx="7296355" cy="4822039"/>
          </a:xfrm>
        </p:spPr>
        <p:txBody>
          <a:bodyPr>
            <a:normAutofit/>
          </a:bodyPr>
          <a:lstStyle/>
          <a:p>
            <a:r>
              <a:rPr lang="en-US" sz="2800" dirty="0" smtClean="0"/>
              <a:t>What should US policy be towards China: Containment, Engagement, Selective Engagement, Offshore Balancing, or some other grand strategic approach?</a:t>
            </a:r>
          </a:p>
          <a:p>
            <a:endParaRPr lang="en-US" sz="2800" dirty="0"/>
          </a:p>
          <a:p>
            <a:r>
              <a:rPr lang="en-US" sz="2800" dirty="0" smtClean="0"/>
              <a:t>Remember—you’re making policy that should be designed to address the needs for today AND tomorrow.</a:t>
            </a:r>
            <a:endParaRPr lang="en-US" sz="2800" dirty="0"/>
          </a:p>
        </p:txBody>
      </p:sp>
    </p:spTree>
    <p:extLst>
      <p:ext uri="{BB962C8B-B14F-4D97-AF65-F5344CB8AC3E}">
        <p14:creationId xmlns:p14="http://schemas.microsoft.com/office/powerpoint/2010/main" val="27796812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533400"/>
            <a:ext cx="7125113" cy="924475"/>
          </a:xfrm>
        </p:spPr>
        <p:txBody>
          <a:bodyPr/>
          <a:lstStyle/>
          <a:p>
            <a:r>
              <a:rPr lang="en-US" dirty="0" smtClean="0"/>
              <a:t>Pre-Assessment</a:t>
            </a:r>
            <a:endParaRPr lang="en-US" dirty="0"/>
          </a:p>
        </p:txBody>
      </p:sp>
      <p:sp>
        <p:nvSpPr>
          <p:cNvPr id="3" name="Content Placeholder 2"/>
          <p:cNvSpPr>
            <a:spLocks noGrp="1"/>
          </p:cNvSpPr>
          <p:nvPr>
            <p:ph idx="1"/>
          </p:nvPr>
        </p:nvSpPr>
        <p:spPr>
          <a:xfrm>
            <a:off x="609600" y="1807361"/>
            <a:ext cx="8305800" cy="4822039"/>
          </a:xfrm>
        </p:spPr>
        <p:txBody>
          <a:bodyPr>
            <a:normAutofit lnSpcReduction="10000"/>
          </a:bodyPr>
          <a:lstStyle/>
          <a:p>
            <a:r>
              <a:rPr lang="en-US" sz="2400" dirty="0" smtClean="0"/>
              <a:t>Select a President</a:t>
            </a:r>
          </a:p>
          <a:p>
            <a:r>
              <a:rPr lang="en-US" sz="2400" dirty="0" smtClean="0"/>
              <a:t>Select a note taker</a:t>
            </a:r>
          </a:p>
          <a:p>
            <a:r>
              <a:rPr lang="en-US" sz="2400" dirty="0" smtClean="0"/>
              <a:t>Select a Secretary of State (i.e. your diplomatic negotiator)</a:t>
            </a:r>
          </a:p>
          <a:p>
            <a:endParaRPr lang="en-US" sz="2400" dirty="0" smtClean="0"/>
          </a:p>
          <a:p>
            <a:r>
              <a:rPr lang="en-US" sz="2400" dirty="0" smtClean="0"/>
              <a:t>This will be a fast-moving, real-time threat assessment (similar to the course simulation in a couple of weeks)</a:t>
            </a:r>
          </a:p>
          <a:p>
            <a:endParaRPr lang="en-US" sz="2400" dirty="0" smtClean="0"/>
          </a:p>
          <a:p>
            <a:r>
              <a:rPr lang="en-US" sz="2400" dirty="0" smtClean="0"/>
              <a:t>How are you going to ensure that decisions are being made in a timely manner?</a:t>
            </a:r>
          </a:p>
          <a:p>
            <a:endParaRPr lang="en-US" dirty="0"/>
          </a:p>
        </p:txBody>
      </p:sp>
    </p:spTree>
    <p:extLst>
      <p:ext uri="{BB962C8B-B14F-4D97-AF65-F5344CB8AC3E}">
        <p14:creationId xmlns:p14="http://schemas.microsoft.com/office/powerpoint/2010/main" val="27612984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125113" cy="924475"/>
          </a:xfrm>
        </p:spPr>
        <p:txBody>
          <a:bodyPr/>
          <a:lstStyle/>
          <a:p>
            <a:r>
              <a:rPr lang="en-US" u="sng" dirty="0" smtClean="0"/>
              <a:t>The Threat</a:t>
            </a:r>
            <a:endParaRPr lang="en-US" u="sng" dirty="0"/>
          </a:p>
        </p:txBody>
      </p:sp>
      <p:sp>
        <p:nvSpPr>
          <p:cNvPr id="3" name="Content Placeholder 2"/>
          <p:cNvSpPr>
            <a:spLocks noGrp="1"/>
          </p:cNvSpPr>
          <p:nvPr>
            <p:ph idx="1"/>
          </p:nvPr>
        </p:nvSpPr>
        <p:spPr>
          <a:xfrm>
            <a:off x="533400" y="1807361"/>
            <a:ext cx="8229600" cy="4745839"/>
          </a:xfrm>
        </p:spPr>
        <p:txBody>
          <a:bodyPr>
            <a:normAutofit lnSpcReduction="10000"/>
          </a:bodyPr>
          <a:lstStyle/>
          <a:p>
            <a:r>
              <a:rPr lang="en-US" sz="2400" dirty="0"/>
              <a:t>Intelligence reports indicate that the Chinese have begun a massive mobilization of forces in the Fujian province just opposite of Taiwan. This mobilization could only be an organized war game that the Chinese are known to hold on a fairly regular basis or the first steps to indicate an invasion of Taiwan. </a:t>
            </a:r>
            <a:endParaRPr lang="en-US" sz="2400" dirty="0" smtClean="0"/>
          </a:p>
          <a:p>
            <a:endParaRPr lang="en-US" sz="2400" dirty="0"/>
          </a:p>
          <a:p>
            <a:r>
              <a:rPr lang="en-US" sz="2400" dirty="0" smtClean="0"/>
              <a:t>The mobilization involves over 100,000 armed troops, about 20% of China’s naval capacity in the Pacific basin, and the readiness of most of the missile installments along the Fujian coastline.</a:t>
            </a:r>
            <a:endParaRPr lang="en-US" sz="2400" dirty="0"/>
          </a:p>
          <a:p>
            <a:endParaRPr lang="en-US" sz="2400" dirty="0"/>
          </a:p>
          <a:p>
            <a:pPr marL="0" indent="0">
              <a:buNone/>
            </a:pPr>
            <a:endParaRPr lang="en-US" sz="2400" dirty="0"/>
          </a:p>
        </p:txBody>
      </p:sp>
    </p:spTree>
    <p:extLst>
      <p:ext uri="{BB962C8B-B14F-4D97-AF65-F5344CB8AC3E}">
        <p14:creationId xmlns:p14="http://schemas.microsoft.com/office/powerpoint/2010/main" val="3110157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0"/>
            <a:ext cx="6230643" cy="7001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82654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4487" y="304800"/>
            <a:ext cx="7125113" cy="924475"/>
          </a:xfrm>
        </p:spPr>
        <p:txBody>
          <a:bodyPr/>
          <a:lstStyle/>
          <a:p>
            <a:r>
              <a:rPr lang="en-US" dirty="0" smtClean="0"/>
              <a:t>Footage of Chinese Mobilization in Fujian</a:t>
            </a:r>
            <a:endParaRPr lang="en-US" dirty="0"/>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0343" y="1371600"/>
            <a:ext cx="7086600" cy="5063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97159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599575"/>
            <a:ext cx="7967949" cy="5801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0054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7461" y="304800"/>
            <a:ext cx="5324475" cy="6265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98885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Chinese Amphibious Capabilities</a:t>
            </a:r>
            <a:endParaRPr lang="en-US" u="sng" dirty="0"/>
          </a:p>
        </p:txBody>
      </p:sp>
      <p:sp>
        <p:nvSpPr>
          <p:cNvPr id="3" name="Content Placeholder 2"/>
          <p:cNvSpPr>
            <a:spLocks noGrp="1"/>
          </p:cNvSpPr>
          <p:nvPr>
            <p:ph idx="1"/>
          </p:nvPr>
        </p:nvSpPr>
        <p:spPr>
          <a:xfrm>
            <a:off x="228600" y="1447800"/>
            <a:ext cx="8763000" cy="5257800"/>
          </a:xfrm>
        </p:spPr>
        <p:txBody>
          <a:bodyPr>
            <a:normAutofit/>
          </a:bodyPr>
          <a:lstStyle/>
          <a:p>
            <a:r>
              <a:rPr lang="en-US" sz="2800" dirty="0" smtClean="0"/>
              <a:t>A Taiwanese report in 2010 on “Military and Security Developments Involving the People’s Republic of China” asserted that the People’s Liberation Army (PLA) “regular amphibious abilities have increased, with transport capacity reaching a full division”</a:t>
            </a:r>
          </a:p>
          <a:p>
            <a:r>
              <a:rPr lang="en-US" sz="2800" dirty="0" smtClean="0"/>
              <a:t>However, the DOD disagreed with this assessment at the time and suggested that its actions are primarily for deterrence purposes and not for the preparation of a short-term war.</a:t>
            </a:r>
            <a:endParaRPr lang="en-US" sz="2800" dirty="0"/>
          </a:p>
        </p:txBody>
      </p:sp>
    </p:spTree>
    <p:extLst>
      <p:ext uri="{BB962C8B-B14F-4D97-AF65-F5344CB8AC3E}">
        <p14:creationId xmlns:p14="http://schemas.microsoft.com/office/powerpoint/2010/main" val="14776154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Taiwan Relations Act of 1979</a:t>
            </a:r>
            <a:endParaRPr lang="en-US" u="sng" dirty="0"/>
          </a:p>
        </p:txBody>
      </p:sp>
      <p:sp>
        <p:nvSpPr>
          <p:cNvPr id="3" name="Content Placeholder 2"/>
          <p:cNvSpPr>
            <a:spLocks noGrp="1"/>
          </p:cNvSpPr>
          <p:nvPr>
            <p:ph idx="1"/>
          </p:nvPr>
        </p:nvSpPr>
        <p:spPr>
          <a:xfrm>
            <a:off x="609600" y="1807361"/>
            <a:ext cx="7924800" cy="4745839"/>
          </a:xfrm>
        </p:spPr>
        <p:txBody>
          <a:bodyPr>
            <a:normAutofit/>
          </a:bodyPr>
          <a:lstStyle/>
          <a:p>
            <a:r>
              <a:rPr lang="en-US" sz="2400" dirty="0"/>
              <a:t>By law Washington is directed to view with "grave concern" any military threats to the increasingly democratic government on Taiwan that has evolved there since the Nationalist Chinese of Chang Kai-shek fled the mainland after </a:t>
            </a:r>
            <a:r>
              <a:rPr lang="en-US" sz="2400" dirty="0" smtClean="0"/>
              <a:t>losing </a:t>
            </a:r>
            <a:r>
              <a:rPr lang="en-US" sz="2400" dirty="0"/>
              <a:t>to Mao </a:t>
            </a:r>
            <a:r>
              <a:rPr lang="en-US" sz="2400" dirty="0" smtClean="0"/>
              <a:t>Zedong’s communists </a:t>
            </a:r>
            <a:r>
              <a:rPr lang="en-US" sz="2400" dirty="0"/>
              <a:t>in 1949. </a:t>
            </a:r>
            <a:endParaRPr lang="en-US" sz="2400" dirty="0" smtClean="0"/>
          </a:p>
          <a:p>
            <a:r>
              <a:rPr lang="en-US" sz="2400" dirty="0" smtClean="0"/>
              <a:t>However, no formal ‘defense’ treaty has existed since the US formally recognized the PRC in 1979.</a:t>
            </a:r>
            <a:endParaRPr lang="en-US" sz="2400" dirty="0"/>
          </a:p>
        </p:txBody>
      </p:sp>
    </p:spTree>
    <p:extLst>
      <p:ext uri="{BB962C8B-B14F-4D97-AF65-F5344CB8AC3E}">
        <p14:creationId xmlns:p14="http://schemas.microsoft.com/office/powerpoint/2010/main" val="31810724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Your Information</a:t>
            </a:r>
            <a:endParaRPr lang="en-US" u="sng" dirty="0"/>
          </a:p>
        </p:txBody>
      </p:sp>
      <p:sp>
        <p:nvSpPr>
          <p:cNvPr id="3" name="Content Placeholder 2"/>
          <p:cNvSpPr>
            <a:spLocks noGrp="1"/>
          </p:cNvSpPr>
          <p:nvPr>
            <p:ph idx="1"/>
          </p:nvPr>
        </p:nvSpPr>
        <p:spPr>
          <a:xfrm>
            <a:off x="457200" y="1807361"/>
            <a:ext cx="8382000" cy="4822039"/>
          </a:xfrm>
        </p:spPr>
        <p:txBody>
          <a:bodyPr>
            <a:normAutofit lnSpcReduction="10000"/>
          </a:bodyPr>
          <a:lstStyle/>
          <a:p>
            <a:r>
              <a:rPr lang="en-US" sz="2400" dirty="0"/>
              <a:t>What you know: </a:t>
            </a:r>
            <a:r>
              <a:rPr lang="en-US" sz="2400" dirty="0" smtClean="0"/>
              <a:t>About a week ago, the Taiwanese Liberation Party began publically calling for the current government to push more stringently against the mainland ‘control’ over the island and to began the process of Taiwanese independence.</a:t>
            </a:r>
          </a:p>
          <a:p>
            <a:endParaRPr lang="en-US" sz="2400" dirty="0"/>
          </a:p>
          <a:p>
            <a:r>
              <a:rPr lang="en-US" sz="2400" dirty="0" smtClean="0"/>
              <a:t>Chinese </a:t>
            </a:r>
            <a:r>
              <a:rPr lang="en-US" sz="2400" dirty="0"/>
              <a:t>premier Hu Jintao announced nearly a week ago that the Chinese government would not tolerate any discussion of Taiwanese independence by the Taiwanese </a:t>
            </a:r>
            <a:r>
              <a:rPr lang="en-US" sz="2400" dirty="0" smtClean="0"/>
              <a:t>government.</a:t>
            </a:r>
          </a:p>
          <a:p>
            <a:endParaRPr lang="en-US" sz="2400" dirty="0"/>
          </a:p>
          <a:p>
            <a:r>
              <a:rPr lang="en-US" sz="2400" dirty="0" smtClean="0"/>
              <a:t>What </a:t>
            </a:r>
            <a:r>
              <a:rPr lang="en-US" sz="2400" dirty="0"/>
              <a:t>do you do?</a:t>
            </a:r>
            <a:endParaRPr lang="en-US" sz="2400" dirty="0"/>
          </a:p>
        </p:txBody>
      </p:sp>
    </p:spTree>
    <p:extLst>
      <p:ext uri="{BB962C8B-B14F-4D97-AF65-F5344CB8AC3E}">
        <p14:creationId xmlns:p14="http://schemas.microsoft.com/office/powerpoint/2010/main" val="4215796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down)">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6437"/>
            <a:ext cx="7125113" cy="924475"/>
          </a:xfrm>
        </p:spPr>
        <p:txBody>
          <a:bodyPr/>
          <a:lstStyle/>
          <a:p>
            <a:r>
              <a:rPr lang="en-US" u="sng" dirty="0" err="1" smtClean="0"/>
              <a:t>Intell</a:t>
            </a:r>
            <a:r>
              <a:rPr lang="en-US" u="sng" dirty="0" smtClean="0"/>
              <a:t> Report</a:t>
            </a:r>
            <a:endParaRPr lang="en-US" u="sng" dirty="0"/>
          </a:p>
        </p:txBody>
      </p:sp>
      <p:sp>
        <p:nvSpPr>
          <p:cNvPr id="3" name="Content Placeholder 2"/>
          <p:cNvSpPr>
            <a:spLocks noGrp="1"/>
          </p:cNvSpPr>
          <p:nvPr>
            <p:ph idx="1"/>
          </p:nvPr>
        </p:nvSpPr>
        <p:spPr>
          <a:xfrm>
            <a:off x="228600" y="990599"/>
            <a:ext cx="8763000" cy="5486401"/>
          </a:xfrm>
        </p:spPr>
        <p:txBody>
          <a:bodyPr>
            <a:noAutofit/>
          </a:bodyPr>
          <a:lstStyle/>
          <a:p>
            <a:r>
              <a:rPr lang="en-US" sz="2400" dirty="0" smtClean="0"/>
              <a:t>IMINT (Imagery </a:t>
            </a:r>
            <a:r>
              <a:rPr lang="en-US" sz="2400" dirty="0" err="1" smtClean="0"/>
              <a:t>Intell</a:t>
            </a:r>
            <a:r>
              <a:rPr lang="en-US" sz="2400" dirty="0" smtClean="0"/>
              <a:t>) indicates that Chinese forces (approximately 10 Chinese planes and warships) are preparing for a live-action firing of air-to-air and –sea and sea-to-sea and -air missiles (M-9 intermediate-range missiles) in an apparently pre-designated area in the Taiwan Straits.</a:t>
            </a:r>
          </a:p>
          <a:p>
            <a:endParaRPr lang="en-US" sz="2400" dirty="0"/>
          </a:p>
          <a:p>
            <a:r>
              <a:rPr lang="en-US" sz="2400" dirty="0" smtClean="0"/>
              <a:t>Potential ‘target’ locations for the missiles (based on capabilities) are projected to be either within the straits themselves or as far as the opposite shore of the island of Taiwan.</a:t>
            </a:r>
          </a:p>
          <a:p>
            <a:endParaRPr lang="en-US" sz="2400" dirty="0"/>
          </a:p>
          <a:p>
            <a:r>
              <a:rPr lang="en-US" sz="2400" dirty="0" smtClean="0"/>
              <a:t>Analysis is unclear as to the intent of these launches at this time.</a:t>
            </a:r>
            <a:endParaRPr lang="en-US" sz="2400" dirty="0"/>
          </a:p>
        </p:txBody>
      </p:sp>
    </p:spTree>
    <p:extLst>
      <p:ext uri="{BB962C8B-B14F-4D97-AF65-F5344CB8AC3E}">
        <p14:creationId xmlns:p14="http://schemas.microsoft.com/office/powerpoint/2010/main" val="482652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down)">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381000"/>
            <a:ext cx="6239948" cy="6177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3672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Location of U.S. Pacific Carrier Groups</a:t>
            </a:r>
            <a:endParaRPr lang="en-US" u="sng" dirty="0"/>
          </a:p>
        </p:txBody>
      </p:sp>
      <p:sp>
        <p:nvSpPr>
          <p:cNvPr id="3" name="Content Placeholder 2"/>
          <p:cNvSpPr>
            <a:spLocks noGrp="1"/>
          </p:cNvSpPr>
          <p:nvPr>
            <p:ph idx="1"/>
          </p:nvPr>
        </p:nvSpPr>
        <p:spPr>
          <a:xfrm>
            <a:off x="457200" y="1807361"/>
            <a:ext cx="8305800" cy="4898239"/>
          </a:xfrm>
        </p:spPr>
        <p:txBody>
          <a:bodyPr>
            <a:normAutofit/>
          </a:bodyPr>
          <a:lstStyle/>
          <a:p>
            <a:r>
              <a:rPr lang="en-US" sz="2400" dirty="0" smtClean="0"/>
              <a:t>The U.S. Pacific Fleet consists of the third (the USS Ronald Reagan) and seventh fleets (the USS George Washington) and carrier strike group 11 (the USS Nimitz)</a:t>
            </a:r>
          </a:p>
          <a:p>
            <a:endParaRPr lang="en-US" sz="2400" dirty="0"/>
          </a:p>
          <a:p>
            <a:r>
              <a:rPr lang="en-US" sz="2400" dirty="0" smtClean="0"/>
              <a:t>The USS Nimitz is currently located in or near the Persian Gulf/Arabian Sea area, while the USS George Washington is located just off the South coast of Japan, while the USS Ronald Reagan is in port in Pont Loma (near San Diego, CA).</a:t>
            </a:r>
          </a:p>
          <a:p>
            <a:endParaRPr lang="en-US" dirty="0"/>
          </a:p>
        </p:txBody>
      </p:sp>
    </p:spTree>
    <p:extLst>
      <p:ext uri="{BB962C8B-B14F-4D97-AF65-F5344CB8AC3E}">
        <p14:creationId xmlns:p14="http://schemas.microsoft.com/office/powerpoint/2010/main" val="30189013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Dispatch of USS Nimitz to South China Sea</a:t>
            </a:r>
            <a:endParaRPr lang="en-US" dirty="0"/>
          </a:p>
        </p:txBody>
      </p:sp>
      <p:sp>
        <p:nvSpPr>
          <p:cNvPr id="3" name="Content Placeholder 2"/>
          <p:cNvSpPr>
            <a:spLocks noGrp="1"/>
          </p:cNvSpPr>
          <p:nvPr>
            <p:ph idx="1"/>
          </p:nvPr>
        </p:nvSpPr>
        <p:spPr/>
        <p:txBody>
          <a:bodyPr/>
          <a:lstStyle/>
          <a:p>
            <a:endParaRPr 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733939"/>
            <a:ext cx="6096000"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2433992"/>
      </p:ext>
    </p:extLst>
  </p:cSld>
  <p:clrMapOvr>
    <a:masterClrMapping/>
  </p:clrMapOvr>
  <p:timing>
    <p:tnLst>
      <p:par>
        <p:cTn id="1" dur="indefinite" restart="never" nodeType="tmRoot"/>
      </p:par>
    </p:tnLst>
  </p:timing>
</p:sld>
</file>

<file path=ppt/theme/theme1.xml><?xml version="1.0" encoding="utf-8"?>
<a:theme xmlns:a="http://schemas.openxmlformats.org/drawingml/2006/main" name="Summer">
  <a:themeElements>
    <a:clrScheme name="Summer">
      <a:dk1>
        <a:sysClr val="windowText" lastClr="000000"/>
      </a:dk1>
      <a:lt1>
        <a:sysClr val="window" lastClr="FFFFFF"/>
      </a:lt1>
      <a:dk2>
        <a:srgbClr val="E89117"/>
      </a:dk2>
      <a:lt2>
        <a:srgbClr val="FEDD78"/>
      </a:lt2>
      <a:accent1>
        <a:srgbClr val="A1B633"/>
      </a:accent1>
      <a:accent2>
        <a:srgbClr val="C4D73F"/>
      </a:accent2>
      <a:accent3>
        <a:srgbClr val="FFCE2D"/>
      </a:accent3>
      <a:accent4>
        <a:srgbClr val="FFA600"/>
      </a:accent4>
      <a:accent5>
        <a:srgbClr val="ED5E00"/>
      </a:accent5>
      <a:accent6>
        <a:srgbClr val="C62D03"/>
      </a:accent6>
      <a:hlink>
        <a:srgbClr val="408080"/>
      </a:hlink>
      <a:folHlink>
        <a:srgbClr val="5EAEAE"/>
      </a:folHlink>
    </a:clrScheme>
    <a:fontScheme name="Summer">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ummer">
      <a:fillStyleLst>
        <a:solidFill>
          <a:schemeClr val="phClr"/>
        </a:solidFill>
        <a:gradFill rotWithShape="1">
          <a:gsLst>
            <a:gs pos="0">
              <a:schemeClr val="phClr">
                <a:tint val="70000"/>
                <a:lumMod val="110000"/>
              </a:schemeClr>
            </a:gs>
            <a:gs pos="100000">
              <a:schemeClr val="phClr">
                <a:tint val="90000"/>
              </a:schemeClr>
            </a:gs>
          </a:gsLst>
          <a:lin ang="5400000" scaled="1"/>
        </a:gradFill>
        <a:gradFill rotWithShape="1">
          <a:gsLst>
            <a:gs pos="0">
              <a:schemeClr val="phClr">
                <a:tint val="98000"/>
                <a:satMod val="120000"/>
                <a:lumMod val="110000"/>
              </a:schemeClr>
            </a:gs>
            <a:gs pos="100000">
              <a:schemeClr val="phClr">
                <a:shade val="90000"/>
                <a:lumMod val="9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97000"/>
                <a:shade val="80000"/>
                <a:hueMod val="110000"/>
                <a:satMod val="120000"/>
              </a:schemeClr>
            </a:gs>
            <a:gs pos="100000">
              <a:schemeClr val="phClr">
                <a:shade val="60000"/>
                <a:hueMod val="40000"/>
                <a:satMod val="120000"/>
                <a:lumMod val="103000"/>
              </a:schemeClr>
            </a:gs>
          </a:gsLst>
          <a:lin ang="5400000" scaled="1"/>
        </a:gradFill>
        <a:gradFill rotWithShape="1">
          <a:gsLst>
            <a:gs pos="0">
              <a:schemeClr val="phClr">
                <a:tint val="97000"/>
                <a:shade val="80000"/>
                <a:hueMod val="110000"/>
                <a:satMod val="130000"/>
                <a:lumMod val="100000"/>
              </a:schemeClr>
            </a:gs>
            <a:gs pos="100000">
              <a:schemeClr val="phClr">
                <a:shade val="60000"/>
                <a:hueMod val="40000"/>
                <a:satMod val="120000"/>
                <a:lumMod val="103000"/>
              </a:schemeClr>
            </a:gs>
          </a:gsLst>
          <a:path path="circle">
            <a:fillToRect l="50000" t="5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TC101972873[[fn=Summer]]</Template>
  <TotalTime>44</TotalTime>
  <Words>631</Words>
  <Application>Microsoft Office PowerPoint</Application>
  <PresentationFormat>On-screen Show (4:3)</PresentationFormat>
  <Paragraphs>43</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Summer</vt:lpstr>
      <vt:lpstr>Threat Down: “The Rise of China—Love the Panda or Fear the Dragon?”</vt:lpstr>
      <vt:lpstr>Pre-Assessment</vt:lpstr>
      <vt:lpstr>Pre-Assessment</vt:lpstr>
      <vt:lpstr>The Threat</vt:lpstr>
      <vt:lpstr>PowerPoint Presentation</vt:lpstr>
      <vt:lpstr>Footage of Chinese Mobilization in Fujian</vt:lpstr>
      <vt:lpstr>PowerPoint Presentation</vt:lpstr>
      <vt:lpstr>PowerPoint Presentation</vt:lpstr>
      <vt:lpstr>Chinese Amphibious Capabilities</vt:lpstr>
      <vt:lpstr>Taiwan Relations Act of 1979</vt:lpstr>
      <vt:lpstr>Your Information</vt:lpstr>
      <vt:lpstr>Intell Report</vt:lpstr>
      <vt:lpstr>PowerPoint Presentation</vt:lpstr>
      <vt:lpstr>Location of U.S. Pacific Carrier Groups</vt:lpstr>
      <vt:lpstr>Dispatch of USS Nimitz to South China Sea</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Threat Down: “The Rise of China—Love the Panda or Fear the Dragon?”</dc:title>
  <dc:creator>Matt</dc:creator>
  <cp:lastModifiedBy>Matt</cp:lastModifiedBy>
  <cp:revision>5</cp:revision>
  <dcterms:created xsi:type="dcterms:W3CDTF">2012-03-23T16:25:29Z</dcterms:created>
  <dcterms:modified xsi:type="dcterms:W3CDTF">2012-03-23T17:09:47Z</dcterms:modified>
</cp:coreProperties>
</file>