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0"/>
  </p:notesMasterIdLst>
  <p:sldIdLst>
    <p:sldId id="256" r:id="rId2"/>
    <p:sldId id="257" r:id="rId3"/>
    <p:sldId id="258" r:id="rId4"/>
    <p:sldId id="259" r:id="rId5"/>
    <p:sldId id="263" r:id="rId6"/>
    <p:sldId id="260" r:id="rId7"/>
    <p:sldId id="262" r:id="rId8"/>
    <p:sldId id="261"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8" d="100"/>
          <a:sy n="58" d="100"/>
        </p:scale>
        <p:origin x="-80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09D01A-0982-4341-9938-05DDA858ECA6}" type="datetimeFigureOut">
              <a:rPr lang="en-US" smtClean="0"/>
              <a:t>2/20/2012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8A3462-1478-4A11-B20E-F91957E1DA0D}" type="slidenum">
              <a:rPr lang="en-US" smtClean="0"/>
              <a:t>‹#›</a:t>
            </a:fld>
            <a:endParaRPr lang="en-US"/>
          </a:p>
        </p:txBody>
      </p:sp>
    </p:spTree>
    <p:extLst>
      <p:ext uri="{BB962C8B-B14F-4D97-AF65-F5344CB8AC3E}">
        <p14:creationId xmlns:p14="http://schemas.microsoft.com/office/powerpoint/2010/main" val="2430410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B4A705AD-D41E-4EF2-BA8A-614A201B17DB}" type="datetime1">
              <a:rPr lang="en-US" smtClean="0"/>
              <a:t>2/20/2012</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AE88FC3-78AA-4FB7-88B6-79B328446DB9}"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F31D860-DE4F-4134-98EC-12BE0D2CFD01}" type="datetime1">
              <a:rPr lang="en-US" smtClean="0"/>
              <a:t>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7AE88FC3-78AA-4FB7-88B6-79B328446DB9}"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46CD5492-8D36-4C13-AEA0-C5CF5A05EE76}" type="datetime1">
              <a:rPr lang="en-US" smtClean="0"/>
              <a:t>2/20/2012</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AE88FC3-78AA-4FB7-88B6-79B328446DB9}"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67A26A33-1474-4F9C-BC85-628065C1BB38}" type="datetime1">
              <a:rPr lang="en-US" smtClean="0"/>
              <a:t>2/20/2012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E88FC3-78AA-4FB7-88B6-79B328446DB9}"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C48C6BF1-E633-4981-ACB2-1FBBBC5A775C}" type="datetime1">
              <a:rPr lang="en-US" smtClean="0"/>
              <a:t>2/20/2012</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7AE88FC3-78AA-4FB7-88B6-79B328446DB9}"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5757B5C-B47A-458B-B23A-4B55E2775C69}" type="datetime1">
              <a:rPr lang="en-US" smtClean="0"/>
              <a:t>2/20/2012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7AE88FC3-78AA-4FB7-88B6-79B328446DB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49973E67-9979-4F6F-BD3D-279906E68E1A}" type="datetime1">
              <a:rPr lang="en-US" smtClean="0"/>
              <a:t>2/20/2012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7AE88FC3-78AA-4FB7-88B6-79B328446DB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7AE88FC3-78AA-4FB7-88B6-79B328446DB9}"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1BC6A74E-C588-4A6F-92C2-BD3E27D38D68}" type="datetime1">
              <a:rPr lang="en-US" smtClean="0"/>
              <a:t>2/20/2012</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7AE88FC3-78AA-4FB7-88B6-79B328446DB9}"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21C8E396-93F0-460B-AF9C-6C60A9F7C343}" type="datetime1">
              <a:rPr lang="en-US" smtClean="0"/>
              <a:t>2/20/2012</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B9682A1-CC8C-43D0-8DF7-DD5E2FA592A2}" type="datetime1">
              <a:rPr lang="en-US" smtClean="0"/>
              <a:t>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E88FC3-78AA-4FB7-88B6-79B328446DB9}"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7AE88FC3-78AA-4FB7-88B6-79B328446DB9}"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8FB6C11-BB61-4B20-88F1-B56604ED36FB}" type="datetime1">
              <a:rPr lang="en-US" smtClean="0"/>
              <a:t>2/20/2012</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7B011D2B-CD58-4D28-A564-304A4D7CC2CB}" type="datetime1">
              <a:rPr lang="en-US" smtClean="0"/>
              <a:t>2/20/2012</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7AE88FC3-78AA-4FB7-88B6-79B328446DB9}"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124200"/>
            <a:ext cx="6400800" cy="1752600"/>
          </a:xfrm>
        </p:spPr>
        <p:txBody>
          <a:bodyPr/>
          <a:lstStyle/>
          <a:p>
            <a:r>
              <a:rPr lang="en-US" dirty="0" smtClean="0"/>
              <a:t>INTL 4430</a:t>
            </a:r>
          </a:p>
          <a:p>
            <a:r>
              <a:rPr lang="en-US" dirty="0" smtClean="0"/>
              <a:t>U.S. National security policy</a:t>
            </a:r>
          </a:p>
          <a:p>
            <a:r>
              <a:rPr lang="en-US" dirty="0" smtClean="0"/>
              <a:t>Matt Clary</a:t>
            </a:r>
            <a:endParaRPr lang="en-US" dirty="0"/>
          </a:p>
        </p:txBody>
      </p:sp>
      <p:sp>
        <p:nvSpPr>
          <p:cNvPr id="2" name="Title 1"/>
          <p:cNvSpPr>
            <a:spLocks noGrp="1"/>
          </p:cNvSpPr>
          <p:nvPr>
            <p:ph type="ctrTitle"/>
          </p:nvPr>
        </p:nvSpPr>
        <p:spPr>
          <a:xfrm>
            <a:off x="685800" y="381000"/>
            <a:ext cx="7772400" cy="1695450"/>
          </a:xfrm>
        </p:spPr>
        <p:txBody>
          <a:bodyPr>
            <a:normAutofit fontScale="90000"/>
          </a:bodyPr>
          <a:lstStyle/>
          <a:p>
            <a:r>
              <a:rPr lang="en-US" dirty="0" smtClean="0"/>
              <a:t>Teaching the Fundamentals:</a:t>
            </a:r>
            <a:br>
              <a:rPr lang="en-US" dirty="0" smtClean="0"/>
            </a:br>
            <a:r>
              <a:rPr lang="en-US" dirty="0" smtClean="0"/>
              <a:t>A Guide to Assessing Threats to National Security</a:t>
            </a:r>
            <a:endParaRPr lang="en-US" dirty="0"/>
          </a:p>
        </p:txBody>
      </p:sp>
    </p:spTree>
    <p:extLst>
      <p:ext uri="{BB962C8B-B14F-4D97-AF65-F5344CB8AC3E}">
        <p14:creationId xmlns:p14="http://schemas.microsoft.com/office/powerpoint/2010/main" val="576736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Steps in Assessing a National Security Threat</a:t>
            </a:r>
            <a:endParaRPr lang="en-US" dirty="0"/>
          </a:p>
        </p:txBody>
      </p:sp>
      <p:sp>
        <p:nvSpPr>
          <p:cNvPr id="3" name="Content Placeholder 2"/>
          <p:cNvSpPr>
            <a:spLocks noGrp="1"/>
          </p:cNvSpPr>
          <p:nvPr>
            <p:ph sz="quarter" idx="1"/>
          </p:nvPr>
        </p:nvSpPr>
        <p:spPr>
          <a:xfrm>
            <a:off x="304800" y="1527048"/>
            <a:ext cx="8500872" cy="4873752"/>
          </a:xfrm>
        </p:spPr>
        <p:txBody>
          <a:bodyPr>
            <a:normAutofit/>
          </a:bodyPr>
          <a:lstStyle/>
          <a:p>
            <a:r>
              <a:rPr lang="en-US" dirty="0" smtClean="0"/>
              <a:t>(1) Assess the situation</a:t>
            </a:r>
          </a:p>
          <a:p>
            <a:r>
              <a:rPr lang="en-US" dirty="0" smtClean="0"/>
              <a:t>(2) Define your goals and parameters</a:t>
            </a:r>
          </a:p>
          <a:p>
            <a:r>
              <a:rPr lang="en-US" dirty="0" smtClean="0"/>
              <a:t>(3) Define the tools at your disposal and that are appropriate</a:t>
            </a:r>
          </a:p>
          <a:p>
            <a:r>
              <a:rPr lang="en-US" dirty="0" smtClean="0"/>
              <a:t>(4) Make decision(s) to address </a:t>
            </a:r>
            <a:r>
              <a:rPr lang="en-US" dirty="0"/>
              <a:t>s</a:t>
            </a:r>
            <a:r>
              <a:rPr lang="en-US" dirty="0" smtClean="0"/>
              <a:t>ituation</a:t>
            </a:r>
          </a:p>
          <a:p>
            <a:r>
              <a:rPr lang="en-US" dirty="0" smtClean="0"/>
              <a:t>(5) Reassess the situation and goals (if necessary)</a:t>
            </a:r>
          </a:p>
          <a:p>
            <a:r>
              <a:rPr lang="en-US" dirty="0" smtClean="0"/>
              <a:t>(6) Repeat steps 4 and 5 as many times as necessary until situation is resolved</a:t>
            </a:r>
          </a:p>
          <a:p>
            <a:r>
              <a:rPr lang="en-US" dirty="0" smtClean="0"/>
              <a:t>(7) Assess efficiency and effectiveness of the solution</a:t>
            </a:r>
          </a:p>
          <a:p>
            <a:r>
              <a:rPr lang="en-US" dirty="0" smtClean="0"/>
              <a:t>(8) Feedback</a:t>
            </a:r>
          </a:p>
          <a:p>
            <a:endParaRPr lang="en-US" dirty="0" smtClean="0"/>
          </a:p>
          <a:p>
            <a:pPr marL="0" indent="0">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7AE88FC3-78AA-4FB7-88B6-79B328446DB9}" type="slidenum">
              <a:rPr lang="en-US" smtClean="0"/>
              <a:t>2</a:t>
            </a:fld>
            <a:endParaRPr lang="en-US"/>
          </a:p>
        </p:txBody>
      </p:sp>
    </p:spTree>
    <p:extLst>
      <p:ext uri="{BB962C8B-B14F-4D97-AF65-F5344CB8AC3E}">
        <p14:creationId xmlns:p14="http://schemas.microsoft.com/office/powerpoint/2010/main" val="1763014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One: Assess the Situation</a:t>
            </a:r>
            <a:endParaRPr lang="en-US" dirty="0"/>
          </a:p>
        </p:txBody>
      </p:sp>
      <p:sp>
        <p:nvSpPr>
          <p:cNvPr id="3" name="Content Placeholder 2"/>
          <p:cNvSpPr>
            <a:spLocks noGrp="1"/>
          </p:cNvSpPr>
          <p:nvPr>
            <p:ph sz="quarter" idx="1"/>
          </p:nvPr>
        </p:nvSpPr>
        <p:spPr>
          <a:xfrm>
            <a:off x="0" y="1527048"/>
            <a:ext cx="9144000" cy="5102352"/>
          </a:xfrm>
        </p:spPr>
        <p:txBody>
          <a:bodyPr>
            <a:normAutofit lnSpcReduction="10000"/>
          </a:bodyPr>
          <a:lstStyle/>
          <a:p>
            <a:r>
              <a:rPr lang="en-US" dirty="0" smtClean="0"/>
              <a:t>The first step must be assess the situation you’re faced with.</a:t>
            </a:r>
          </a:p>
          <a:p>
            <a:r>
              <a:rPr lang="en-US" dirty="0" smtClean="0"/>
              <a:t>This means determining some important things:</a:t>
            </a:r>
          </a:p>
          <a:p>
            <a:pPr lvl="1"/>
            <a:r>
              <a:rPr lang="en-US" i="1" u="sng" dirty="0" smtClean="0">
                <a:solidFill>
                  <a:schemeClr val="tx1"/>
                </a:solidFill>
              </a:rPr>
              <a:t>Why</a:t>
            </a:r>
            <a:r>
              <a:rPr lang="en-US" u="sng" dirty="0" smtClean="0">
                <a:solidFill>
                  <a:schemeClr val="tx1"/>
                </a:solidFill>
              </a:rPr>
              <a:t> did the situation occur?</a:t>
            </a:r>
          </a:p>
          <a:p>
            <a:pPr lvl="2"/>
            <a:r>
              <a:rPr lang="en-US" dirty="0" smtClean="0"/>
              <a:t>What are the underlying causes of the situation? It is important to note that it may be difficult or impossible to discern this component.</a:t>
            </a:r>
            <a:endParaRPr lang="en-US" dirty="0" smtClean="0">
              <a:solidFill>
                <a:schemeClr val="tx1"/>
              </a:solidFill>
            </a:endParaRPr>
          </a:p>
          <a:p>
            <a:pPr lvl="1"/>
            <a:r>
              <a:rPr lang="en-US" i="1" u="sng" dirty="0" smtClean="0">
                <a:solidFill>
                  <a:schemeClr val="tx1"/>
                </a:solidFill>
              </a:rPr>
              <a:t>When</a:t>
            </a:r>
            <a:r>
              <a:rPr lang="en-US" u="sng" dirty="0" smtClean="0">
                <a:solidFill>
                  <a:schemeClr val="tx1"/>
                </a:solidFill>
              </a:rPr>
              <a:t> did the situation occur?</a:t>
            </a:r>
          </a:p>
          <a:p>
            <a:pPr lvl="2"/>
            <a:r>
              <a:rPr lang="en-US" dirty="0" smtClean="0"/>
              <a:t>Is this a new situation or is it part of a broader situation?</a:t>
            </a:r>
          </a:p>
          <a:p>
            <a:pPr lvl="3"/>
            <a:r>
              <a:rPr lang="en-US" dirty="0" smtClean="0">
                <a:solidFill>
                  <a:schemeClr val="tx1"/>
                </a:solidFill>
              </a:rPr>
              <a:t>If this is a new situation, is it analogous to any other situation you’ve dealt with? (i.e. what makes this situation similar or unique?)</a:t>
            </a:r>
          </a:p>
          <a:p>
            <a:pPr lvl="3"/>
            <a:r>
              <a:rPr lang="en-US" dirty="0" smtClean="0">
                <a:solidFill>
                  <a:schemeClr val="tx1"/>
                </a:solidFill>
              </a:rPr>
              <a:t>If the situation is part of a broader situation, then how does it fit in? What have you been doing to address the broader situation already?</a:t>
            </a:r>
          </a:p>
          <a:p>
            <a:pPr lvl="2"/>
            <a:r>
              <a:rPr lang="en-US" dirty="0" smtClean="0"/>
              <a:t>How urgent is the matter? Is it time-sensitive? Will delays in decision-making result in unintended consequences?</a:t>
            </a:r>
          </a:p>
          <a:p>
            <a:pPr lvl="1"/>
            <a:endParaRPr lang="en-US" dirty="0" smtClean="0"/>
          </a:p>
          <a:p>
            <a:pPr lvl="1"/>
            <a:endParaRPr lang="en-US" dirty="0"/>
          </a:p>
        </p:txBody>
      </p:sp>
      <p:sp>
        <p:nvSpPr>
          <p:cNvPr id="4" name="Slide Number Placeholder 3"/>
          <p:cNvSpPr>
            <a:spLocks noGrp="1"/>
          </p:cNvSpPr>
          <p:nvPr>
            <p:ph type="sldNum" sz="quarter" idx="12"/>
          </p:nvPr>
        </p:nvSpPr>
        <p:spPr/>
        <p:txBody>
          <a:bodyPr/>
          <a:lstStyle/>
          <a:p>
            <a:fld id="{7AE88FC3-78AA-4FB7-88B6-79B328446DB9}" type="slidenum">
              <a:rPr lang="en-US" smtClean="0"/>
              <a:t>3</a:t>
            </a:fld>
            <a:endParaRPr lang="en-US"/>
          </a:p>
        </p:txBody>
      </p:sp>
    </p:spTree>
    <p:extLst>
      <p:ext uri="{BB962C8B-B14F-4D97-AF65-F5344CB8AC3E}">
        <p14:creationId xmlns:p14="http://schemas.microsoft.com/office/powerpoint/2010/main" val="3331210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One: Assess the Situation</a:t>
            </a:r>
            <a:endParaRPr lang="en-US" dirty="0"/>
          </a:p>
        </p:txBody>
      </p:sp>
      <p:sp>
        <p:nvSpPr>
          <p:cNvPr id="3" name="Content Placeholder 2"/>
          <p:cNvSpPr>
            <a:spLocks noGrp="1"/>
          </p:cNvSpPr>
          <p:nvPr>
            <p:ph sz="quarter" idx="1"/>
          </p:nvPr>
        </p:nvSpPr>
        <p:spPr>
          <a:xfrm>
            <a:off x="0" y="1527048"/>
            <a:ext cx="9144000" cy="5178552"/>
          </a:xfrm>
        </p:spPr>
        <p:txBody>
          <a:bodyPr>
            <a:normAutofit lnSpcReduction="10000"/>
          </a:bodyPr>
          <a:lstStyle/>
          <a:p>
            <a:pPr lvl="1"/>
            <a:r>
              <a:rPr lang="en-US" i="1" u="sng" dirty="0">
                <a:solidFill>
                  <a:schemeClr val="tx1"/>
                </a:solidFill>
              </a:rPr>
              <a:t>Where</a:t>
            </a:r>
            <a:r>
              <a:rPr lang="en-US" u="sng" dirty="0">
                <a:solidFill>
                  <a:schemeClr val="tx1"/>
                </a:solidFill>
              </a:rPr>
              <a:t> is the situation occurring?</a:t>
            </a:r>
          </a:p>
          <a:p>
            <a:pPr lvl="2"/>
            <a:r>
              <a:rPr lang="en-US" dirty="0"/>
              <a:t>The location can determine/impact the scope of the national interests involved and what capabilities/solutions are possible for later.</a:t>
            </a:r>
          </a:p>
          <a:p>
            <a:pPr lvl="1"/>
            <a:endParaRPr lang="en-US" dirty="0" smtClean="0">
              <a:solidFill>
                <a:schemeClr val="tx1"/>
              </a:solidFill>
            </a:endParaRPr>
          </a:p>
          <a:p>
            <a:pPr lvl="1"/>
            <a:r>
              <a:rPr lang="en-US" i="1" u="sng" dirty="0" smtClean="0">
                <a:solidFill>
                  <a:schemeClr val="tx1"/>
                </a:solidFill>
              </a:rPr>
              <a:t>Who</a:t>
            </a:r>
            <a:r>
              <a:rPr lang="en-US" u="sng" dirty="0" smtClean="0">
                <a:solidFill>
                  <a:schemeClr val="tx1"/>
                </a:solidFill>
              </a:rPr>
              <a:t> </a:t>
            </a:r>
            <a:r>
              <a:rPr lang="en-US" u="sng" dirty="0">
                <a:solidFill>
                  <a:schemeClr val="tx1"/>
                </a:solidFill>
              </a:rPr>
              <a:t>is involved/effected by the situation?</a:t>
            </a:r>
          </a:p>
          <a:p>
            <a:pPr lvl="2"/>
            <a:r>
              <a:rPr lang="en-US" dirty="0"/>
              <a:t>You always want to know all of the relevant players for both your ‘team’ and your opponent’s ‘team.’ You want to know if you have allies (either domestic or abroad) available or that need to be involved. </a:t>
            </a:r>
          </a:p>
          <a:p>
            <a:pPr lvl="2"/>
            <a:r>
              <a:rPr lang="en-US" dirty="0"/>
              <a:t>You also want to know just who or what you are dealing with</a:t>
            </a:r>
            <a:r>
              <a:rPr lang="en-US" dirty="0" smtClean="0"/>
              <a:t>.</a:t>
            </a:r>
          </a:p>
          <a:p>
            <a:pPr marL="594360" lvl="2" indent="0">
              <a:buNone/>
            </a:pPr>
            <a:endParaRPr lang="en-US" dirty="0"/>
          </a:p>
          <a:p>
            <a:pPr lvl="1"/>
            <a:r>
              <a:rPr lang="en-US" i="1" u="sng" dirty="0">
                <a:solidFill>
                  <a:schemeClr val="tx1"/>
                </a:solidFill>
              </a:rPr>
              <a:t>Who</a:t>
            </a:r>
            <a:r>
              <a:rPr lang="en-US" u="sng" dirty="0">
                <a:solidFill>
                  <a:schemeClr val="tx1"/>
                </a:solidFill>
              </a:rPr>
              <a:t> should be ‘in the loop’? (i.e. who needs to be ‘in the room’ to successfully address the situation?)</a:t>
            </a:r>
          </a:p>
          <a:p>
            <a:pPr lvl="2"/>
            <a:r>
              <a:rPr lang="en-US" dirty="0"/>
              <a:t>You want to your best ‘team’ forward to address the situation. Therefore, you must make sure that all of the relevant parties are present, and if not, then to determine when and how they may be utilized during the situation.</a:t>
            </a:r>
          </a:p>
          <a:p>
            <a:endParaRPr lang="en-US" dirty="0"/>
          </a:p>
        </p:txBody>
      </p:sp>
      <p:sp>
        <p:nvSpPr>
          <p:cNvPr id="4" name="Slide Number Placeholder 3"/>
          <p:cNvSpPr>
            <a:spLocks noGrp="1"/>
          </p:cNvSpPr>
          <p:nvPr>
            <p:ph type="sldNum" sz="quarter" idx="12"/>
          </p:nvPr>
        </p:nvSpPr>
        <p:spPr/>
        <p:txBody>
          <a:bodyPr/>
          <a:lstStyle/>
          <a:p>
            <a:fld id="{7AE88FC3-78AA-4FB7-88B6-79B328446DB9}" type="slidenum">
              <a:rPr lang="en-US" smtClean="0"/>
              <a:t>4</a:t>
            </a:fld>
            <a:endParaRPr lang="en-US"/>
          </a:p>
        </p:txBody>
      </p:sp>
    </p:spTree>
    <p:extLst>
      <p:ext uri="{BB962C8B-B14F-4D97-AF65-F5344CB8AC3E}">
        <p14:creationId xmlns:p14="http://schemas.microsoft.com/office/powerpoint/2010/main" val="3981165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One: Assess the Situation </a:t>
            </a:r>
            <a:endParaRPr lang="en-US" dirty="0"/>
          </a:p>
        </p:txBody>
      </p:sp>
      <p:sp>
        <p:nvSpPr>
          <p:cNvPr id="3" name="Slide Number Placeholder 2"/>
          <p:cNvSpPr>
            <a:spLocks noGrp="1"/>
          </p:cNvSpPr>
          <p:nvPr>
            <p:ph type="sldNum" sz="quarter" idx="12"/>
          </p:nvPr>
        </p:nvSpPr>
        <p:spPr/>
        <p:txBody>
          <a:bodyPr/>
          <a:lstStyle/>
          <a:p>
            <a:fld id="{7AE88FC3-78AA-4FB7-88B6-79B328446DB9}" type="slidenum">
              <a:rPr lang="en-US" smtClean="0"/>
              <a:t>5</a:t>
            </a:fld>
            <a:endParaRPr lang="en-US"/>
          </a:p>
        </p:txBody>
      </p:sp>
      <p:sp>
        <p:nvSpPr>
          <p:cNvPr id="4" name="Content Placeholder 3"/>
          <p:cNvSpPr>
            <a:spLocks noGrp="1"/>
          </p:cNvSpPr>
          <p:nvPr>
            <p:ph sz="quarter" idx="1"/>
          </p:nvPr>
        </p:nvSpPr>
        <p:spPr/>
        <p:txBody>
          <a:bodyPr/>
          <a:lstStyle/>
          <a:p>
            <a:r>
              <a:rPr lang="en-US" dirty="0"/>
              <a:t>Identify the source of the information</a:t>
            </a:r>
          </a:p>
          <a:p>
            <a:pPr lvl="1"/>
            <a:r>
              <a:rPr lang="en-US" dirty="0"/>
              <a:t>Determine what is relevant information and what is potential ‘noise’</a:t>
            </a:r>
          </a:p>
          <a:p>
            <a:pPr lvl="1"/>
            <a:r>
              <a:rPr lang="en-US" dirty="0"/>
              <a:t>Determine where (if any) gaps exist in the information you begin with</a:t>
            </a:r>
          </a:p>
          <a:p>
            <a:pPr lvl="1"/>
            <a:r>
              <a:rPr lang="en-US" dirty="0"/>
              <a:t>Determine what information you require to fill in any gaps.</a:t>
            </a:r>
          </a:p>
          <a:p>
            <a:endParaRPr lang="en-US" dirty="0"/>
          </a:p>
        </p:txBody>
      </p:sp>
    </p:spTree>
    <p:extLst>
      <p:ext uri="{BB962C8B-B14F-4D97-AF65-F5344CB8AC3E}">
        <p14:creationId xmlns:p14="http://schemas.microsoft.com/office/powerpoint/2010/main" val="1581471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Two: Define Your Goals </a:t>
            </a:r>
            <a:endParaRPr lang="en-US" dirty="0"/>
          </a:p>
        </p:txBody>
      </p:sp>
      <p:sp>
        <p:nvSpPr>
          <p:cNvPr id="3" name="Content Placeholder 2"/>
          <p:cNvSpPr>
            <a:spLocks noGrp="1"/>
          </p:cNvSpPr>
          <p:nvPr>
            <p:ph sz="quarter" idx="1"/>
          </p:nvPr>
        </p:nvSpPr>
        <p:spPr>
          <a:xfrm>
            <a:off x="152400" y="1527048"/>
            <a:ext cx="8763000" cy="5102352"/>
          </a:xfrm>
        </p:spPr>
        <p:txBody>
          <a:bodyPr>
            <a:normAutofit fontScale="92500" lnSpcReduction="10000"/>
          </a:bodyPr>
          <a:lstStyle/>
          <a:p>
            <a:r>
              <a:rPr lang="en-US" dirty="0" smtClean="0"/>
              <a:t>Once you know just what you’re dealing with, you can define the parameters of your response and your desired goals.</a:t>
            </a:r>
          </a:p>
          <a:p>
            <a:r>
              <a:rPr lang="en-US" dirty="0" smtClean="0"/>
              <a:t>Your goals should include a range of acceptable outcomes:</a:t>
            </a:r>
          </a:p>
          <a:p>
            <a:pPr lvl="1"/>
            <a:r>
              <a:rPr lang="en-US" dirty="0" smtClean="0">
                <a:solidFill>
                  <a:schemeClr val="tx1"/>
                </a:solidFill>
              </a:rPr>
              <a:t>You should define the ‘best case scenario’ for the situation.</a:t>
            </a:r>
          </a:p>
          <a:p>
            <a:pPr lvl="1"/>
            <a:r>
              <a:rPr lang="en-US" dirty="0" smtClean="0">
                <a:solidFill>
                  <a:schemeClr val="tx1"/>
                </a:solidFill>
              </a:rPr>
              <a:t>Assuming that you might not meet that/those goal(s), then you should determine what lower-quality goals are acceptable.</a:t>
            </a:r>
          </a:p>
          <a:p>
            <a:pPr lvl="1"/>
            <a:r>
              <a:rPr lang="en-US" dirty="0" smtClean="0">
                <a:solidFill>
                  <a:schemeClr val="tx1"/>
                </a:solidFill>
              </a:rPr>
              <a:t>Finally, determine which outcomes are unacceptable—i.e. what outcomes should you avoid at all costs</a:t>
            </a:r>
          </a:p>
          <a:p>
            <a:r>
              <a:rPr lang="en-US" dirty="0" smtClean="0"/>
              <a:t>While it is important to know what outcomes are acceptable and unacceptable, you should be sure to also prioritize and rank-order all possible outcomes</a:t>
            </a:r>
          </a:p>
          <a:p>
            <a:pPr lvl="1"/>
            <a:r>
              <a:rPr lang="en-US" dirty="0" smtClean="0">
                <a:solidFill>
                  <a:schemeClr val="tx1"/>
                </a:solidFill>
              </a:rPr>
              <a:t>This is important because you may have to ‘settle’ for an ‘unacceptable’ outcome, but might be able to achieve one that is more highly ranked or preferred.</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7AE88FC3-78AA-4FB7-88B6-79B328446DB9}" type="slidenum">
              <a:rPr lang="en-US" smtClean="0"/>
              <a:t>6</a:t>
            </a:fld>
            <a:endParaRPr lang="en-US"/>
          </a:p>
        </p:txBody>
      </p:sp>
    </p:spTree>
    <p:extLst>
      <p:ext uri="{BB962C8B-B14F-4D97-AF65-F5344CB8AC3E}">
        <p14:creationId xmlns:p14="http://schemas.microsoft.com/office/powerpoint/2010/main" val="3590987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Two: Define Your Goals</a:t>
            </a:r>
            <a:endParaRPr lang="en-US" dirty="0"/>
          </a:p>
        </p:txBody>
      </p:sp>
      <p:sp>
        <p:nvSpPr>
          <p:cNvPr id="3" name="Slide Number Placeholder 2"/>
          <p:cNvSpPr>
            <a:spLocks noGrp="1"/>
          </p:cNvSpPr>
          <p:nvPr>
            <p:ph type="sldNum" sz="quarter" idx="12"/>
          </p:nvPr>
        </p:nvSpPr>
        <p:spPr/>
        <p:txBody>
          <a:bodyPr/>
          <a:lstStyle/>
          <a:p>
            <a:fld id="{7AE88FC3-78AA-4FB7-88B6-79B328446DB9}" type="slidenum">
              <a:rPr lang="en-US" smtClean="0"/>
              <a:t>7</a:t>
            </a:fld>
            <a:endParaRPr lang="en-US"/>
          </a:p>
        </p:txBody>
      </p:sp>
      <p:sp>
        <p:nvSpPr>
          <p:cNvPr id="4" name="Content Placeholder 3"/>
          <p:cNvSpPr>
            <a:spLocks noGrp="1"/>
          </p:cNvSpPr>
          <p:nvPr>
            <p:ph sz="quarter" idx="1"/>
          </p:nvPr>
        </p:nvSpPr>
        <p:spPr>
          <a:xfrm>
            <a:off x="152400" y="1447800"/>
            <a:ext cx="8839200" cy="5105400"/>
          </a:xfrm>
        </p:spPr>
        <p:txBody>
          <a:bodyPr>
            <a:normAutofit fontScale="92500" lnSpcReduction="10000"/>
          </a:bodyPr>
          <a:lstStyle/>
          <a:p>
            <a:r>
              <a:rPr lang="en-US" dirty="0" smtClean="0"/>
              <a:t>In addition, you may </a:t>
            </a:r>
            <a:r>
              <a:rPr lang="en-US" dirty="0"/>
              <a:t>be faced with several situations at any given time. </a:t>
            </a:r>
          </a:p>
          <a:p>
            <a:pPr lvl="1"/>
            <a:r>
              <a:rPr lang="en-US" dirty="0">
                <a:solidFill>
                  <a:schemeClr val="tx1"/>
                </a:solidFill>
              </a:rPr>
              <a:t>Each situation will almost certainly require a separate goal(s) for itself.</a:t>
            </a:r>
          </a:p>
          <a:p>
            <a:pPr marL="0" indent="0">
              <a:buNone/>
            </a:pPr>
            <a:endParaRPr lang="en-US" dirty="0"/>
          </a:p>
          <a:p>
            <a:r>
              <a:rPr lang="en-US" dirty="0" smtClean="0"/>
              <a:t>You may also be faced with a situation that consists of several very different parts/problems at any given time. </a:t>
            </a:r>
          </a:p>
          <a:p>
            <a:pPr lvl="1"/>
            <a:r>
              <a:rPr lang="en-US" dirty="0" smtClean="0">
                <a:solidFill>
                  <a:schemeClr val="tx1"/>
                </a:solidFill>
              </a:rPr>
              <a:t>Each part/problem may require a separate goal(s) in an and of itself.</a:t>
            </a:r>
          </a:p>
          <a:p>
            <a:pPr marL="274320" lvl="1" indent="0">
              <a:buNone/>
            </a:pPr>
            <a:r>
              <a:rPr lang="en-US" dirty="0" smtClean="0">
                <a:solidFill>
                  <a:schemeClr val="tx1"/>
                </a:solidFill>
              </a:rPr>
              <a:t> </a:t>
            </a:r>
          </a:p>
          <a:p>
            <a:r>
              <a:rPr lang="en-US" dirty="0" smtClean="0">
                <a:solidFill>
                  <a:schemeClr val="tx1"/>
                </a:solidFill>
              </a:rPr>
              <a:t>Be very careful to stay </a:t>
            </a:r>
            <a:r>
              <a:rPr lang="en-US" u="sng" dirty="0" smtClean="0">
                <a:solidFill>
                  <a:schemeClr val="tx1"/>
                </a:solidFill>
              </a:rPr>
              <a:t>organized</a:t>
            </a:r>
            <a:r>
              <a:rPr lang="en-US" dirty="0" smtClean="0">
                <a:solidFill>
                  <a:schemeClr val="tx1"/>
                </a:solidFill>
              </a:rPr>
              <a:t> and to define the parameters and goals for each situation and each part separately</a:t>
            </a:r>
            <a:endParaRPr lang="en-US" dirty="0"/>
          </a:p>
          <a:p>
            <a:pPr lvl="1"/>
            <a:r>
              <a:rPr lang="en-US" dirty="0" smtClean="0">
                <a:solidFill>
                  <a:schemeClr val="tx1"/>
                </a:solidFill>
              </a:rPr>
              <a:t>Effective organization will require someone to keep track of the proceedings/discussions and to organize things in such a way that makes the situation and goals clear to all involved AT ALL TIMES.</a:t>
            </a:r>
          </a:p>
        </p:txBody>
      </p:sp>
    </p:spTree>
    <p:extLst>
      <p:ext uri="{BB962C8B-B14F-4D97-AF65-F5344CB8AC3E}">
        <p14:creationId xmlns:p14="http://schemas.microsoft.com/office/powerpoint/2010/main" val="3705950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Important Aside for Step 2</a:t>
            </a:r>
            <a:endParaRPr lang="en-US" dirty="0"/>
          </a:p>
        </p:txBody>
      </p:sp>
      <p:sp>
        <p:nvSpPr>
          <p:cNvPr id="3" name="Slide Number Placeholder 2"/>
          <p:cNvSpPr>
            <a:spLocks noGrp="1"/>
          </p:cNvSpPr>
          <p:nvPr>
            <p:ph type="sldNum" sz="quarter" idx="12"/>
          </p:nvPr>
        </p:nvSpPr>
        <p:spPr/>
        <p:txBody>
          <a:bodyPr/>
          <a:lstStyle/>
          <a:p>
            <a:fld id="{7AE88FC3-78AA-4FB7-88B6-79B328446DB9}" type="slidenum">
              <a:rPr lang="en-US" smtClean="0"/>
              <a:t>8</a:t>
            </a:fld>
            <a:endParaRPr lang="en-US"/>
          </a:p>
        </p:txBody>
      </p:sp>
      <p:sp>
        <p:nvSpPr>
          <p:cNvPr id="4" name="Content Placeholder 3"/>
          <p:cNvSpPr>
            <a:spLocks noGrp="1"/>
          </p:cNvSpPr>
          <p:nvPr>
            <p:ph sz="quarter" idx="1"/>
          </p:nvPr>
        </p:nvSpPr>
        <p:spPr>
          <a:xfrm>
            <a:off x="228600" y="1527048"/>
            <a:ext cx="8577072" cy="5026152"/>
          </a:xfrm>
        </p:spPr>
        <p:txBody>
          <a:bodyPr>
            <a:normAutofit fontScale="85000" lnSpcReduction="20000"/>
          </a:bodyPr>
          <a:lstStyle/>
          <a:p>
            <a:r>
              <a:rPr lang="en-US" dirty="0" smtClean="0"/>
              <a:t>After determining your goals and their rank-order of preferred outcome, you should constantly refer back to those goals throughout the entire assessment.</a:t>
            </a:r>
          </a:p>
          <a:p>
            <a:r>
              <a:rPr lang="en-US" dirty="0" smtClean="0"/>
              <a:t>Firstly, keeping your goals clearly in your mind at all times will assist you in making various decisions throughout the assessment. </a:t>
            </a:r>
          </a:p>
          <a:p>
            <a:pPr lvl="1"/>
            <a:r>
              <a:rPr lang="en-US" dirty="0" smtClean="0">
                <a:solidFill>
                  <a:schemeClr val="tx1"/>
                </a:solidFill>
              </a:rPr>
              <a:t>The rank-order for your goals can be extended to the analysis of preferences and outcomes for other, smaller (but often just as important) decisions.</a:t>
            </a:r>
          </a:p>
          <a:p>
            <a:r>
              <a:rPr lang="en-US" dirty="0" smtClean="0"/>
              <a:t>Secondly, keeping your goals in mind can help to avoid mission creep.</a:t>
            </a:r>
          </a:p>
          <a:p>
            <a:pPr lvl="1"/>
            <a:r>
              <a:rPr lang="en-US" dirty="0" smtClean="0">
                <a:solidFill>
                  <a:schemeClr val="tx1"/>
                </a:solidFill>
              </a:rPr>
              <a:t>Following successes during the assessment, you should be careful to not let your initial goals/parameters expand to encompass new goals because you now believe they are achievable provided the initial successes. </a:t>
            </a:r>
          </a:p>
          <a:p>
            <a:pPr lvl="1"/>
            <a:r>
              <a:rPr lang="en-US" dirty="0" smtClean="0">
                <a:solidFill>
                  <a:schemeClr val="tx1"/>
                </a:solidFill>
              </a:rPr>
              <a:t>You should only alter your goals if, and only if, the situation you are faced with dramatically changes and forces you to completely reassess—in this instance, you should restart the entire assessment process with Step 1.</a:t>
            </a:r>
            <a:endParaRPr lang="en-US" dirty="0">
              <a:solidFill>
                <a:schemeClr val="tx1"/>
              </a:solidFill>
            </a:endParaRPr>
          </a:p>
        </p:txBody>
      </p:sp>
    </p:spTree>
    <p:extLst>
      <p:ext uri="{BB962C8B-B14F-4D97-AF65-F5344CB8AC3E}">
        <p14:creationId xmlns:p14="http://schemas.microsoft.com/office/powerpoint/2010/main" val="124086383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11216</TotalTime>
  <Words>912</Words>
  <Application>Microsoft Office PowerPoint</Application>
  <PresentationFormat>On-screen Show (4:3)</PresentationFormat>
  <Paragraphs>70</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Civic</vt:lpstr>
      <vt:lpstr>Teaching the Fundamentals: A Guide to Assessing Threats to National Security</vt:lpstr>
      <vt:lpstr>Steps in Assessing a National Security Threat</vt:lpstr>
      <vt:lpstr>Step One: Assess the Situation</vt:lpstr>
      <vt:lpstr>Step One: Assess the Situation</vt:lpstr>
      <vt:lpstr>Step One: Assess the Situation </vt:lpstr>
      <vt:lpstr>Step Two: Define Your Goals </vt:lpstr>
      <vt:lpstr>Step Two: Define Your Goals</vt:lpstr>
      <vt:lpstr>An Important Aside for Step 2</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dc:creator>
  <cp:lastModifiedBy>Matt</cp:lastModifiedBy>
  <cp:revision>13</cp:revision>
  <dcterms:created xsi:type="dcterms:W3CDTF">2012-02-03T20:08:45Z</dcterms:created>
  <dcterms:modified xsi:type="dcterms:W3CDTF">2012-02-20T07:21:52Z</dcterms:modified>
</cp:coreProperties>
</file>